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9" r:id="rId1"/>
  </p:sldMasterIdLst>
  <p:notesMasterIdLst>
    <p:notesMasterId r:id="rId23"/>
  </p:notesMasterIdLst>
  <p:handoutMasterIdLst>
    <p:handoutMasterId r:id="rId24"/>
  </p:handoutMasterIdLst>
  <p:sldIdLst>
    <p:sldId id="274" r:id="rId2"/>
    <p:sldId id="285" r:id="rId3"/>
    <p:sldId id="311" r:id="rId4"/>
    <p:sldId id="281" r:id="rId5"/>
    <p:sldId id="320" r:id="rId6"/>
    <p:sldId id="317" r:id="rId7"/>
    <p:sldId id="318" r:id="rId8"/>
    <p:sldId id="319" r:id="rId9"/>
    <p:sldId id="288" r:id="rId10"/>
    <p:sldId id="284" r:id="rId11"/>
    <p:sldId id="316" r:id="rId12"/>
    <p:sldId id="305" r:id="rId13"/>
    <p:sldId id="313" r:id="rId14"/>
    <p:sldId id="321" r:id="rId15"/>
    <p:sldId id="322" r:id="rId16"/>
    <p:sldId id="314" r:id="rId17"/>
    <p:sldId id="300" r:id="rId18"/>
    <p:sldId id="301" r:id="rId19"/>
    <p:sldId id="308" r:id="rId20"/>
    <p:sldId id="315" r:id="rId21"/>
    <p:sldId id="306" r:id="rId22"/>
  </p:sldIdLst>
  <p:sldSz cx="9144000" cy="6858000" type="screen4x3"/>
  <p:notesSz cx="6985000" cy="92837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77957" autoAdjust="0"/>
  </p:normalViewPr>
  <p:slideViewPr>
    <p:cSldViewPr>
      <p:cViewPr>
        <p:scale>
          <a:sx n="77" d="100"/>
          <a:sy n="77" d="100"/>
        </p:scale>
        <p:origin x="-172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ea typeface="Arial" charset="0"/>
              </a:defRPr>
            </a:lvl1pPr>
          </a:lstStyle>
          <a:p>
            <a:pPr>
              <a:defRPr/>
            </a:pPr>
            <a:endParaRPr lang="en-US"/>
          </a:p>
        </p:txBody>
      </p:sp>
      <p:sp>
        <p:nvSpPr>
          <p:cNvPr id="3" name="Date Placeholder 2"/>
          <p:cNvSpPr>
            <a:spLocks noGrp="1"/>
          </p:cNvSpPr>
          <p:nvPr>
            <p:ph type="dt" sz="quarter" idx="1"/>
          </p:nvPr>
        </p:nvSpPr>
        <p:spPr>
          <a:xfrm>
            <a:off x="3956550" y="0"/>
            <a:ext cx="3026833" cy="464185"/>
          </a:xfrm>
          <a:prstGeom prst="rect">
            <a:avLst/>
          </a:prstGeom>
        </p:spPr>
        <p:txBody>
          <a:bodyPr vert="horz" wrap="square" lIns="92958" tIns="46479" rIns="92958" bIns="46479" numCol="1" anchor="t" anchorCtr="0" compatLnSpc="1">
            <a:prstTxWarp prst="textNoShape">
              <a:avLst/>
            </a:prstTxWarp>
          </a:bodyPr>
          <a:lstStyle>
            <a:lvl1pPr algn="r">
              <a:defRPr sz="1200"/>
            </a:lvl1pPr>
          </a:lstStyle>
          <a:p>
            <a:fld id="{6C02C377-6F67-49ED-ADF1-A2FBAC11B918}" type="datetime1">
              <a:rPr lang="en-US"/>
              <a:pPr/>
              <a:t>2/17/2016</a:t>
            </a:fld>
            <a:endParaRPr lang="en-US"/>
          </a:p>
        </p:txBody>
      </p:sp>
      <p:sp>
        <p:nvSpPr>
          <p:cNvPr id="4" name="Footer Placeholder 3"/>
          <p:cNvSpPr>
            <a:spLocks noGrp="1"/>
          </p:cNvSpPr>
          <p:nvPr>
            <p:ph type="ftr" sz="quarter" idx="2"/>
          </p:nvPr>
        </p:nvSpPr>
        <p:spPr>
          <a:xfrm>
            <a:off x="0" y="8817904"/>
            <a:ext cx="3026833" cy="464185"/>
          </a:xfrm>
          <a:prstGeom prst="rect">
            <a:avLst/>
          </a:prstGeom>
        </p:spPr>
        <p:txBody>
          <a:bodyPr vert="horz" lIns="92958" tIns="46479" rIns="92958" bIns="46479" rtlCol="0" anchor="b"/>
          <a:lstStyle>
            <a:lvl1pPr algn="l">
              <a:defRPr sz="1200">
                <a:ea typeface="Arial" charset="0"/>
              </a:defRPr>
            </a:lvl1pPr>
          </a:lstStyle>
          <a:p>
            <a:pPr>
              <a:defRPr/>
            </a:pPr>
            <a:endParaRPr lang="en-US"/>
          </a:p>
        </p:txBody>
      </p:sp>
      <p:sp>
        <p:nvSpPr>
          <p:cNvPr id="5" name="Slide Number Placeholder 4"/>
          <p:cNvSpPr>
            <a:spLocks noGrp="1"/>
          </p:cNvSpPr>
          <p:nvPr>
            <p:ph type="sldNum" sz="quarter" idx="3"/>
          </p:nvPr>
        </p:nvSpPr>
        <p:spPr>
          <a:xfrm>
            <a:off x="3956550" y="8817904"/>
            <a:ext cx="3026833" cy="464185"/>
          </a:xfrm>
          <a:prstGeom prst="rect">
            <a:avLst/>
          </a:prstGeom>
        </p:spPr>
        <p:txBody>
          <a:bodyPr vert="horz" wrap="square" lIns="92958" tIns="46479" rIns="92958" bIns="46479" numCol="1" anchor="b" anchorCtr="0" compatLnSpc="1">
            <a:prstTxWarp prst="textNoShape">
              <a:avLst/>
            </a:prstTxWarp>
          </a:bodyPr>
          <a:lstStyle>
            <a:lvl1pPr algn="r">
              <a:defRPr sz="1200"/>
            </a:lvl1pPr>
          </a:lstStyle>
          <a:p>
            <a:fld id="{54D3FF84-6283-43D7-81A9-53984C39DF18}" type="slidenum">
              <a:rPr lang="en-US"/>
              <a:pPr/>
              <a:t>‹#›</a:t>
            </a:fld>
            <a:endParaRPr lang="en-US"/>
          </a:p>
        </p:txBody>
      </p:sp>
    </p:spTree>
    <p:extLst>
      <p:ext uri="{BB962C8B-B14F-4D97-AF65-F5344CB8AC3E}">
        <p14:creationId xmlns:p14="http://schemas.microsoft.com/office/powerpoint/2010/main" val="3792679772"/>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ea typeface="Arial" charset="0"/>
              </a:defRPr>
            </a:lvl1pPr>
          </a:lstStyle>
          <a:p>
            <a:pPr>
              <a:defRPr/>
            </a:pPr>
            <a:endParaRPr lang="en-US"/>
          </a:p>
        </p:txBody>
      </p:sp>
      <p:sp>
        <p:nvSpPr>
          <p:cNvPr id="3" name="Date Placeholder 2"/>
          <p:cNvSpPr>
            <a:spLocks noGrp="1"/>
          </p:cNvSpPr>
          <p:nvPr>
            <p:ph type="dt" idx="1"/>
          </p:nvPr>
        </p:nvSpPr>
        <p:spPr>
          <a:xfrm>
            <a:off x="3956550" y="0"/>
            <a:ext cx="3026833" cy="464185"/>
          </a:xfrm>
          <a:prstGeom prst="rect">
            <a:avLst/>
          </a:prstGeom>
        </p:spPr>
        <p:txBody>
          <a:bodyPr vert="horz" wrap="square" lIns="92958" tIns="46479" rIns="92958" bIns="46479" numCol="1" anchor="t" anchorCtr="0" compatLnSpc="1">
            <a:prstTxWarp prst="textNoShape">
              <a:avLst/>
            </a:prstTxWarp>
          </a:bodyPr>
          <a:lstStyle>
            <a:lvl1pPr algn="r">
              <a:defRPr sz="1200"/>
            </a:lvl1pPr>
          </a:lstStyle>
          <a:p>
            <a:fld id="{743119E4-3EC9-4DA9-8668-C2CABAB0D127}" type="datetime1">
              <a:rPr lang="en-US"/>
              <a:pPr/>
              <a:t>2/17/2016</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pPr lvl="0"/>
            <a:endParaRPr lang="en-US" noProof="0" smtClean="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ea typeface="Arial" charset="0"/>
              </a:defRPr>
            </a:lvl1pPr>
          </a:lstStyle>
          <a:p>
            <a:pPr>
              <a:defRPr/>
            </a:pPr>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wrap="square" lIns="92958" tIns="46479" rIns="92958" bIns="46479" numCol="1" anchor="b" anchorCtr="0" compatLnSpc="1">
            <a:prstTxWarp prst="textNoShape">
              <a:avLst/>
            </a:prstTxWarp>
          </a:bodyPr>
          <a:lstStyle>
            <a:lvl1pPr algn="r">
              <a:defRPr sz="1200"/>
            </a:lvl1pPr>
          </a:lstStyle>
          <a:p>
            <a:fld id="{8191890F-12F4-46C8-8CC1-59E7ECBC9251}" type="slidenum">
              <a:rPr lang="en-US"/>
              <a:pPr/>
              <a:t>‹#›</a:t>
            </a:fld>
            <a:endParaRPr lang="en-US"/>
          </a:p>
        </p:txBody>
      </p:sp>
    </p:spTree>
    <p:extLst>
      <p:ext uri="{BB962C8B-B14F-4D97-AF65-F5344CB8AC3E}">
        <p14:creationId xmlns:p14="http://schemas.microsoft.com/office/powerpoint/2010/main" val="376408756"/>
      </p:ext>
    </p:extLst>
  </p:cSld>
  <p:clrMap bg1="lt1" tx1="dk1" bg2="lt2" tx2="dk2" accent1="accent1" accent2="accent2" accent3="accent3" accent4="accent4" accent5="accent5" accent6="accent6" hlink="hlink" folHlink="folHlink"/>
  <p:hf sldNum="0" hd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Have students get out a piece of paper and rank order the importance of all of the traits.  After they have ranked them, have students write down if they would like their partner to have more, the same or less of the following 13 traits. After several minutes, please get into your small groups to discuss.  (Give students several minutes to complete the activity before they get into their small groups).  </a:t>
            </a:r>
          </a:p>
          <a:p>
            <a:r>
              <a:rPr lang="en-US" dirty="0"/>
              <a:t> Have them discuss in small groups why they made the ratings they did.</a:t>
            </a:r>
          </a:p>
          <a:p>
            <a:r>
              <a:rPr lang="en-US" dirty="0"/>
              <a:t> (note:  This might be a good opportunity to use the interactive clickers to see how the class as a whole responded.)</a:t>
            </a:r>
          </a:p>
          <a:p>
            <a:endParaRPr lang="en-US" dirty="0" smtClean="0"/>
          </a:p>
          <a:p>
            <a:r>
              <a:rPr lang="en-US" baseline="0" dirty="0" smtClean="0"/>
              <a:t>Do we always want similarity or are there some traits we would like our partners to differ?</a:t>
            </a:r>
          </a:p>
          <a:p>
            <a:r>
              <a:rPr lang="en-US" baseline="0" dirty="0" smtClean="0"/>
              <a:t>When we desire differences is it because we either lack those qualities our selves or fear that too much of the same trait will clash and cause problems. </a:t>
            </a:r>
          </a:p>
          <a:p>
            <a:r>
              <a:rPr lang="en-US" baseline="0" dirty="0" smtClean="0"/>
              <a:t>Which traits are the most important that our partners are similar?</a:t>
            </a:r>
            <a:endParaRPr lang="en-US" dirty="0"/>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 a classic study done at MIT in the 1950’s, </a:t>
            </a:r>
            <a:r>
              <a:rPr lang="en-US" dirty="0" err="1"/>
              <a:t>Festinger</a:t>
            </a:r>
            <a:r>
              <a:rPr lang="en-US" dirty="0"/>
              <a:t>, </a:t>
            </a:r>
            <a:r>
              <a:rPr lang="en-US" dirty="0" err="1"/>
              <a:t>Schachter</a:t>
            </a:r>
            <a:r>
              <a:rPr lang="en-US" dirty="0"/>
              <a:t>, &amp; Back, 1950) examined the friendship patterns among couples living in two student housing complexes.  They found that those couples who lived closer to one another were more likely to become friends than the couples who lived in apartments located further apart.  That is, when asked to name their friends, 65% of the people mentioned lived in the same apartment building.  In addition, 41% of next-door neighbors said that they were close friends, 22% of those who lived two doors apart said that they were close friends, and only 10% of those who lived on opposite ends of the halls indicated the same.  Thus the closer people live to each other, the more likely they are to become friends.  Among these students, proximity was a better predictor of friendships than were any conventional wisdom factors.</a:t>
            </a:r>
          </a:p>
          <a:p>
            <a:r>
              <a:rPr lang="en-US" dirty="0"/>
              <a:t>  </a:t>
            </a:r>
          </a:p>
          <a:p>
            <a:r>
              <a:rPr lang="en-US" dirty="0"/>
              <a:t>Segal (1974) examined Maryland state police trainees grouped together alphabetically.  The closer the two trainees last names were in the alphabet the more likely they were to name each other as friends.   </a:t>
            </a:r>
          </a:p>
          <a:p>
            <a:r>
              <a:rPr lang="en-US" dirty="0"/>
              <a:t>Proximity in alphabet was more predictive of friendship than similarity of race religion, age etc.  </a:t>
            </a:r>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is a great deal of evidence that shows that we will be more attracted to someone we believe has attitudes similar to our own than to someone we believe is attitudinally dissimilar.</a:t>
            </a:r>
          </a:p>
          <a:p>
            <a:pPr lvl="1"/>
            <a:r>
              <a:rPr lang="en-US" dirty="0"/>
              <a:t>Couples tend to be similar in age, race, religion, social class, personality, education, intelligence, physical attractiveness, and attitudes</a:t>
            </a:r>
            <a:endParaRPr lang="en-US" sz="1100" dirty="0"/>
          </a:p>
          <a:p>
            <a:pPr lvl="1"/>
            <a:r>
              <a:rPr lang="en-US" dirty="0"/>
              <a:t>Personality similarity related to marital happiness.</a:t>
            </a:r>
            <a:endParaRPr lang="en-US" sz="1100" dirty="0"/>
          </a:p>
          <a:p>
            <a:pPr lvl="1"/>
            <a:r>
              <a:rPr lang="en-US" dirty="0"/>
              <a:t>Perceived similarity more strongly associated with marital satisfaction than actual similarity</a:t>
            </a:r>
            <a:endParaRPr lang="en-US" sz="1100" dirty="0"/>
          </a:p>
          <a:p>
            <a:endParaRPr lang="en-US" dirty="0"/>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Insert ABC video</a:t>
            </a:r>
            <a:endParaRPr lang="en-US" dirty="0"/>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464790">
              <a:defRPr/>
            </a:pPr>
            <a:r>
              <a:rPr lang="en-US" dirty="0" err="1" smtClean="0"/>
              <a:t>Zajonc</a:t>
            </a:r>
            <a:r>
              <a:rPr lang="en-US" dirty="0" smtClean="0"/>
              <a:t> </a:t>
            </a:r>
            <a:r>
              <a:rPr lang="en-US" dirty="0"/>
              <a:t>proposes that people, often unconsciously, mimic the facial expressions of their spouses in a silent empathy and that, over the years, sharing the same expressions shapes the face similarly. </a:t>
            </a:r>
          </a:p>
          <a:p>
            <a:endParaRPr lang="en-US" dirty="0" smtClean="0"/>
          </a:p>
          <a:p>
            <a:pPr defTabSz="464790">
              <a:defRPr/>
            </a:pPr>
            <a:r>
              <a:rPr lang="en-US" dirty="0"/>
              <a:t>''Facial mimicry allows a truer empathy because it triggers the same inner state,'' Dr. </a:t>
            </a:r>
            <a:r>
              <a:rPr lang="en-US" dirty="0" err="1"/>
              <a:t>Zajonc</a:t>
            </a:r>
            <a:r>
              <a:rPr lang="en-US" dirty="0"/>
              <a:t> said. ''Couples can understand each other much better when this happens.'' </a:t>
            </a:r>
          </a:p>
          <a:p>
            <a:pPr defTabSz="464790">
              <a:defRPr/>
            </a:pPr>
            <a:endParaRPr lang="en-US" dirty="0"/>
          </a:p>
          <a:p>
            <a:pPr defTabSz="464790">
              <a:defRPr/>
            </a:pPr>
            <a:r>
              <a:rPr lang="en-US" dirty="0"/>
              <a:t>''Common life experiences over years and years can alter facial musculature and wrinkle patterns, leading to an increased resemblance, '' said Paul </a:t>
            </a:r>
            <a:r>
              <a:rPr lang="en-US" dirty="0" err="1"/>
              <a:t>Ekman</a:t>
            </a:r>
            <a:r>
              <a:rPr lang="en-US" dirty="0"/>
              <a:t>, </a:t>
            </a:r>
          </a:p>
          <a:p>
            <a:r>
              <a:rPr lang="en-US" dirty="0"/>
              <a:t>Like other muscles of the body, facial muscles grow or atrophy according to the amount of use; facial muscle activity, in turn, stimulates growth in facial bones. People who maintain a particular emotional stance toward life - such as fear, disdain or joy - may tend to hold the facial muscles involved in those feelings slightly tensed in a readiness to respond, according to Dr. </a:t>
            </a:r>
            <a:r>
              <a:rPr lang="en-US" dirty="0" err="1"/>
              <a:t>Ekman</a:t>
            </a:r>
            <a:r>
              <a:rPr lang="en-US" dirty="0"/>
              <a:t>. Over several decades, that tension can come to give the face a distinctive cast by altering wrinkle patterns, changing the relative size of different muscles and even bones, and so altering the contours of the face. </a:t>
            </a:r>
          </a:p>
          <a:p>
            <a:r>
              <a:rPr lang="en-US" dirty="0"/>
              <a:t>Such a process is likely to occur in a married couple, according to Dr. </a:t>
            </a:r>
            <a:r>
              <a:rPr lang="en-US" dirty="0" err="1"/>
              <a:t>Ekman</a:t>
            </a:r>
            <a:r>
              <a:rPr lang="en-US" dirty="0"/>
              <a:t>. ''There is no question that we unwittingly use our facial muscles in the same way as the person we are looking at,'' he said. </a:t>
            </a:r>
          </a:p>
          <a:p>
            <a:pPr defTabSz="464790">
              <a:defRPr/>
            </a:pPr>
            <a:endParaRPr lang="en-US" dirty="0"/>
          </a:p>
          <a:p>
            <a:endParaRPr lang="en-US" dirty="0"/>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t>
            </a:r>
            <a:r>
              <a:rPr lang="en-US" baseline="0" dirty="0" smtClean="0"/>
              <a:t> are basically in love with ourselves so people may choose pets that resemble themselves</a:t>
            </a:r>
          </a:p>
          <a:p>
            <a:endParaRPr lang="en-US" baseline="0" dirty="0" smtClean="0"/>
          </a:p>
          <a:p>
            <a:r>
              <a:rPr lang="en-US" baseline="0" dirty="0" smtClean="0"/>
              <a:t>Or people and their pets appearance converge over time</a:t>
            </a:r>
          </a:p>
          <a:p>
            <a:r>
              <a:rPr lang="en-US" baseline="0" dirty="0" smtClean="0"/>
              <a:t>Roy and </a:t>
            </a:r>
            <a:r>
              <a:rPr lang="en-US" baseline="0" dirty="0" err="1" smtClean="0"/>
              <a:t>Christenfeld</a:t>
            </a:r>
            <a:r>
              <a:rPr lang="en-US" baseline="0" dirty="0" smtClean="0"/>
              <a:t> (2004)   People with purebred dogs look more alike due to selection and deliberation</a:t>
            </a:r>
          </a:p>
          <a:p>
            <a:r>
              <a:rPr lang="en-US" baseline="0" dirty="0" smtClean="0"/>
              <a:t>No correlation with length of time owned and similarity.</a:t>
            </a:r>
          </a:p>
          <a:p>
            <a:r>
              <a:rPr lang="en-US" dirty="0" smtClean="0"/>
              <a:t>  </a:t>
            </a:r>
            <a:endParaRPr lang="en-US" dirty="0"/>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Ok, so if all else fails—you’ve moved closer to your crush, you keep inexplicably keep running into them (mere exposure), you try to look as physically attractive as possible, you mimic their behavior—if you’ve done all these tricks, there’s still one more you can try.  Remember our discussion in emotion on the misattribution of arousal?  Remember how the men who crossed the high scary bridge were more likely to call the researcher and somehow saw more sex themes when looking at an ambiguous picture.  Try that!  Take your date somewhere exciting, somewhere sure to get the adrenaline pumping.  Why do you think they always do this kind of date on the bachelor?</a:t>
            </a:r>
          </a:p>
          <a:p>
            <a:r>
              <a:rPr lang="en-US" dirty="0"/>
              <a:t>Show from </a:t>
            </a:r>
            <a:r>
              <a:rPr lang="en-US"/>
              <a:t>the Bachelor.</a:t>
            </a:r>
            <a:endParaRPr lang="en-US" dirty="0"/>
          </a:p>
          <a:p>
            <a:endParaRPr lang="en-US" dirty="0"/>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6D8A31-044A-44E7-A411-A5E342ADCF09}" type="datetime1">
              <a:rPr lang="en-US" smtClean="0"/>
              <a:t>2/17/2016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a:p>
        </p:txBody>
      </p:sp>
    </p:spTree>
    <p:extLst>
      <p:ext uri="{BB962C8B-B14F-4D97-AF65-F5344CB8AC3E}">
        <p14:creationId xmlns:p14="http://schemas.microsoft.com/office/powerpoint/2010/main" val="3740064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75996D-FF1D-4E1B-9C1E-90B2A51AB045}" type="datetime1">
              <a:rPr lang="en-US" smtClean="0"/>
              <a:t>2/17/2016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52ABA49-2C4F-4968-8D86-056D0C7333F0}" type="slidenum">
              <a:rPr lang="en-US" smtClean="0"/>
              <a:pPr/>
              <a:t>‹#›</a:t>
            </a:fld>
            <a:endParaRPr lang="en-US"/>
          </a:p>
        </p:txBody>
      </p:sp>
    </p:spTree>
    <p:extLst>
      <p:ext uri="{BB962C8B-B14F-4D97-AF65-F5344CB8AC3E}">
        <p14:creationId xmlns:p14="http://schemas.microsoft.com/office/powerpoint/2010/main" val="1863681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8839E7-026B-42ED-A660-365175F5A10C}" type="datetime1">
              <a:rPr lang="en-US" smtClean="0"/>
              <a:t>2/17/2016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7BF0ED3-5F7A-49C6-9172-C6BB18A825DC}" type="slidenum">
              <a:rPr lang="en-US" smtClean="0"/>
              <a:pPr/>
              <a:t>‹#›</a:t>
            </a:fld>
            <a:endParaRPr lang="en-US"/>
          </a:p>
        </p:txBody>
      </p:sp>
    </p:spTree>
    <p:extLst>
      <p:ext uri="{BB962C8B-B14F-4D97-AF65-F5344CB8AC3E}">
        <p14:creationId xmlns:p14="http://schemas.microsoft.com/office/powerpoint/2010/main" val="1195094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B260A1-1B3B-4598-BE50-40D427D32614}" type="datetime1">
              <a:rPr lang="en-US" smtClean="0"/>
              <a:t>2/17/2016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3016291-1704-4913-AA61-1CAF19E66917}" type="slidenum">
              <a:rPr lang="en-US" smtClean="0"/>
              <a:pPr/>
              <a:t>‹#›</a:t>
            </a:fld>
            <a:endParaRPr lang="en-US"/>
          </a:p>
        </p:txBody>
      </p:sp>
    </p:spTree>
    <p:extLst>
      <p:ext uri="{BB962C8B-B14F-4D97-AF65-F5344CB8AC3E}">
        <p14:creationId xmlns:p14="http://schemas.microsoft.com/office/powerpoint/2010/main" val="1304427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1F58FD-174A-40D7-A4EF-87072BCF8704}" type="datetime1">
              <a:rPr lang="en-US" smtClean="0"/>
              <a:t>2/17/2016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a:p>
        </p:txBody>
      </p:sp>
    </p:spTree>
    <p:extLst>
      <p:ext uri="{BB962C8B-B14F-4D97-AF65-F5344CB8AC3E}">
        <p14:creationId xmlns:p14="http://schemas.microsoft.com/office/powerpoint/2010/main" val="1491189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316DC0-B5C3-4123-92FE-2AD4B005BB95}" type="datetime1">
              <a:rPr lang="en-US" smtClean="0"/>
              <a:t>2/17/2016</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18083026-1E66-470D-8D8A-09D2C7EDB2A4}" type="slidenum">
              <a:rPr lang="en-US" smtClean="0"/>
              <a:pPr/>
              <a:t>‹#›</a:t>
            </a:fld>
            <a:endParaRPr lang="en-US"/>
          </a:p>
        </p:txBody>
      </p:sp>
    </p:spTree>
    <p:extLst>
      <p:ext uri="{BB962C8B-B14F-4D97-AF65-F5344CB8AC3E}">
        <p14:creationId xmlns:p14="http://schemas.microsoft.com/office/powerpoint/2010/main" val="3968454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F662FE-6FD9-4233-86C0-0240A2DCEA31}" type="datetime1">
              <a:rPr lang="en-US" smtClean="0"/>
              <a:t>2/17/2016</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97EE593C-B134-4176-8E4A-8123DBBF5E70}" type="slidenum">
              <a:rPr lang="en-US" smtClean="0"/>
              <a:pPr/>
              <a:t>‹#›</a:t>
            </a:fld>
            <a:endParaRPr lang="en-US"/>
          </a:p>
        </p:txBody>
      </p:sp>
    </p:spTree>
    <p:extLst>
      <p:ext uri="{BB962C8B-B14F-4D97-AF65-F5344CB8AC3E}">
        <p14:creationId xmlns:p14="http://schemas.microsoft.com/office/powerpoint/2010/main" val="4200746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EE5D73-EDB0-4887-A9E0-9669D9F512A8}" type="datetime1">
              <a:rPr lang="en-US" smtClean="0"/>
              <a:t>2/17/2016</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A1B194BB-D9F2-4C6C-87FD-41E9A325C920}" type="slidenum">
              <a:rPr lang="en-US" smtClean="0"/>
              <a:pPr/>
              <a:t>‹#›</a:t>
            </a:fld>
            <a:endParaRPr lang="en-US"/>
          </a:p>
        </p:txBody>
      </p:sp>
    </p:spTree>
    <p:extLst>
      <p:ext uri="{BB962C8B-B14F-4D97-AF65-F5344CB8AC3E}">
        <p14:creationId xmlns:p14="http://schemas.microsoft.com/office/powerpoint/2010/main" val="275296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5AE83D-BF45-4803-BFD9-8047F3BBCF3E}" type="datetime1">
              <a:rPr lang="en-US" smtClean="0"/>
              <a:t>2/17/2016</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94986BED-D13E-4367-9308-C2E5CD539250}" type="slidenum">
              <a:rPr lang="en-US" smtClean="0"/>
              <a:pPr/>
              <a:t>‹#›</a:t>
            </a:fld>
            <a:endParaRPr lang="en-US"/>
          </a:p>
        </p:txBody>
      </p:sp>
    </p:spTree>
    <p:extLst>
      <p:ext uri="{BB962C8B-B14F-4D97-AF65-F5344CB8AC3E}">
        <p14:creationId xmlns:p14="http://schemas.microsoft.com/office/powerpoint/2010/main" val="4028006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0AB396-1AE1-441C-9355-292EA8F590F7}" type="datetime1">
              <a:rPr lang="en-US" smtClean="0"/>
              <a:t>2/17/2016</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3A6C2874-8D62-43E8-8242-10C8FAC2F8CB}" type="slidenum">
              <a:rPr lang="en-US" smtClean="0"/>
              <a:pPr/>
              <a:t>‹#›</a:t>
            </a:fld>
            <a:endParaRPr lang="en-US"/>
          </a:p>
        </p:txBody>
      </p:sp>
    </p:spTree>
    <p:extLst>
      <p:ext uri="{BB962C8B-B14F-4D97-AF65-F5344CB8AC3E}">
        <p14:creationId xmlns:p14="http://schemas.microsoft.com/office/powerpoint/2010/main" val="3276594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01C1D-B5AD-4FF5-86C0-49373DEE51B5}" type="datetime1">
              <a:rPr lang="en-US" smtClean="0"/>
              <a:t>2/17/2016</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38B0B4B0-52E3-4988-9D2E-593763FB4042}" type="slidenum">
              <a:rPr lang="en-US" smtClean="0"/>
              <a:pPr/>
              <a:t>‹#›</a:t>
            </a:fld>
            <a:endParaRPr lang="en-US"/>
          </a:p>
        </p:txBody>
      </p:sp>
    </p:spTree>
    <p:extLst>
      <p:ext uri="{BB962C8B-B14F-4D97-AF65-F5344CB8AC3E}">
        <p14:creationId xmlns:p14="http://schemas.microsoft.com/office/powerpoint/2010/main" val="3691386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71B12E-152E-47C9-A742-D9D5105D176B}" type="datetime1">
              <a:rPr lang="en-US" smtClean="0"/>
              <a:t>2/17/2016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A98745-718F-4F15-BBB7-B94FA18BFD79}" type="slidenum">
              <a:rPr lang="en-US" smtClean="0"/>
              <a:pPr/>
              <a:t>‹#›</a:t>
            </a:fld>
            <a:endParaRPr lang="en-US"/>
          </a:p>
        </p:txBody>
      </p:sp>
    </p:spTree>
    <p:extLst>
      <p:ext uri="{BB962C8B-B14F-4D97-AF65-F5344CB8AC3E}">
        <p14:creationId xmlns:p14="http://schemas.microsoft.com/office/powerpoint/2010/main" val="1128873720"/>
      </p:ext>
    </p:extLst>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youtube.com/watch?v=7BKwBsPlR04"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990600"/>
            <a:ext cx="8458200" cy="1566862"/>
          </a:xfrm>
        </p:spPr>
        <p:txBody>
          <a:bodyPr>
            <a:normAutofit/>
          </a:bodyPr>
          <a:lstStyle/>
          <a:p>
            <a:pPr eaLnBrk="1" hangingPunct="1"/>
            <a:r>
              <a:rPr lang="en-US" sz="4400" dirty="0" smtClean="0"/>
              <a:t/>
            </a:r>
            <a:br>
              <a:rPr lang="en-US" sz="4400" dirty="0" smtClean="0"/>
            </a:br>
            <a:r>
              <a:rPr lang="en-US" sz="4400" dirty="0" smtClean="0"/>
              <a:t>Attraction</a:t>
            </a:r>
          </a:p>
        </p:txBody>
      </p:sp>
      <p:sp>
        <p:nvSpPr>
          <p:cNvPr id="2" name="Footer Placeholder 1"/>
          <p:cNvSpPr>
            <a:spLocks noGrp="1"/>
          </p:cNvSpPr>
          <p:nvPr>
            <p:ph type="ftr" sz="quarter" idx="11"/>
          </p:nvPr>
        </p:nvSpPr>
        <p:spPr/>
        <p:txBody>
          <a:bodyPr/>
          <a:lstStyle/>
          <a:p>
            <a:pPr>
              <a:defRPr/>
            </a:pPr>
            <a:endParaRPr lang="en-US"/>
          </a:p>
        </p:txBody>
      </p:sp>
      <p:pic>
        <p:nvPicPr>
          <p:cNvPr id="8" name="Picture 7" descr="attractive_quote-13136.gif"/>
          <p:cNvPicPr>
            <a:picLocks noChangeAspect="1"/>
          </p:cNvPicPr>
          <p:nvPr/>
        </p:nvPicPr>
        <p:blipFill>
          <a:blip r:embed="rId2" cstate="print"/>
          <a:stretch>
            <a:fillRect/>
          </a:stretch>
        </p:blipFill>
        <p:spPr>
          <a:xfrm>
            <a:off x="304800" y="3167449"/>
            <a:ext cx="2267733" cy="3009900"/>
          </a:xfrm>
          <a:prstGeom prst="rect">
            <a:avLst/>
          </a:prstGeom>
        </p:spPr>
      </p:pic>
      <p:pic>
        <p:nvPicPr>
          <p:cNvPr id="11" name="Picture 10" descr="jfa1351l.jpg"/>
          <p:cNvPicPr>
            <a:picLocks noChangeAspect="1"/>
          </p:cNvPicPr>
          <p:nvPr/>
        </p:nvPicPr>
        <p:blipFill>
          <a:blip r:embed="rId3" cstate="print"/>
          <a:srcRect t="11053" r="1914" b="6065"/>
          <a:stretch>
            <a:fillRect/>
          </a:stretch>
        </p:blipFill>
        <p:spPr>
          <a:xfrm>
            <a:off x="5943600" y="2971800"/>
            <a:ext cx="3124200" cy="3124200"/>
          </a:xfrm>
          <a:prstGeom prst="rect">
            <a:avLst/>
          </a:prstGeom>
        </p:spPr>
      </p:pic>
      <p:sp>
        <p:nvSpPr>
          <p:cNvPr id="13" name="TextBox 12"/>
          <p:cNvSpPr txBox="1"/>
          <p:nvPr/>
        </p:nvSpPr>
        <p:spPr>
          <a:xfrm>
            <a:off x="5867400" y="5986790"/>
            <a:ext cx="3276600" cy="261610"/>
          </a:xfrm>
          <a:prstGeom prst="rect">
            <a:avLst/>
          </a:prstGeom>
          <a:solidFill>
            <a:schemeClr val="bg1"/>
          </a:solidFill>
        </p:spPr>
        <p:txBody>
          <a:bodyPr wrap="square" rtlCol="0">
            <a:spAutoFit/>
          </a:bodyPr>
          <a:lstStyle/>
          <a:p>
            <a:r>
              <a:rPr lang="en-US" sz="1100" dirty="0" smtClean="0"/>
              <a:t>“I knew we had a lot in common, I’m crazy too!”</a:t>
            </a:r>
            <a:endParaRPr lang="en-US" sz="1100"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4038600"/>
            <a:ext cx="2705100" cy="168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r>
              <a:rPr lang="en-US" dirty="0" smtClean="0"/>
              <a:t>Proximity</a:t>
            </a:r>
            <a:endParaRPr lang="en-US" dirty="0"/>
          </a:p>
        </p:txBody>
      </p:sp>
      <p:sp>
        <p:nvSpPr>
          <p:cNvPr id="3" name="Content Placeholder 2"/>
          <p:cNvSpPr>
            <a:spLocks noGrp="1"/>
          </p:cNvSpPr>
          <p:nvPr>
            <p:ph idx="1"/>
          </p:nvPr>
        </p:nvSpPr>
        <p:spPr>
          <a:xfrm>
            <a:off x="457200" y="1600201"/>
            <a:ext cx="8229600" cy="4724400"/>
          </a:xfrm>
        </p:spPr>
        <p:txBody>
          <a:bodyPr/>
          <a:lstStyle/>
          <a:p>
            <a:pPr>
              <a:buNone/>
            </a:pPr>
            <a:r>
              <a:rPr lang="en-US" sz="3200" dirty="0" smtClean="0"/>
              <a:t>Why do you think proximity increases attraction?</a:t>
            </a:r>
          </a:p>
          <a:p>
            <a:pPr>
              <a:spcBef>
                <a:spcPct val="50000"/>
              </a:spcBef>
              <a:buNone/>
            </a:pPr>
            <a:r>
              <a:rPr lang="en-US" sz="2800" dirty="0" smtClean="0"/>
              <a:t>   1) More opportunities to meet, interact</a:t>
            </a:r>
          </a:p>
          <a:p>
            <a:pPr>
              <a:spcBef>
                <a:spcPct val="50000"/>
              </a:spcBef>
              <a:buNone/>
            </a:pPr>
            <a:r>
              <a:rPr lang="en-US" sz="2800" dirty="0" smtClean="0"/>
              <a:t>   2) People are likely to live near people of similar economic, social backgrounds</a:t>
            </a:r>
          </a:p>
          <a:p>
            <a:pPr>
              <a:spcBef>
                <a:spcPct val="50000"/>
              </a:spcBef>
              <a:buNone/>
            </a:pPr>
            <a:r>
              <a:rPr lang="en-US" sz="2800" dirty="0" smtClean="0"/>
              <a:t>	3) Mere exposure</a:t>
            </a:r>
          </a:p>
          <a:p>
            <a:endParaRPr lang="en-US" dirty="0"/>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Preferred Qualities in Partners </a:t>
            </a:r>
            <a:r>
              <a:rPr lang="en-US" sz="2000" dirty="0" smtClean="0"/>
              <a:t>(Buss et al., 1986)</a:t>
            </a:r>
            <a:endParaRPr lang="en-US" sz="2000" dirty="0"/>
          </a:p>
        </p:txBody>
      </p:sp>
      <p:graphicFrame>
        <p:nvGraphicFramePr>
          <p:cNvPr id="5" name="Content Placeholder 4"/>
          <p:cNvGraphicFramePr>
            <a:graphicFrameLocks noGrp="1"/>
          </p:cNvGraphicFramePr>
          <p:nvPr>
            <p:ph idx="1"/>
          </p:nvPr>
        </p:nvGraphicFramePr>
        <p:xfrm>
          <a:off x="380999" y="1600200"/>
          <a:ext cx="8534400" cy="4053840"/>
        </p:xfrm>
        <a:graphic>
          <a:graphicData uri="http://schemas.openxmlformats.org/drawingml/2006/table">
            <a:tbl>
              <a:tblPr firstRow="1" bandRow="1">
                <a:tableStyleId>{5C22544A-7EE6-4342-B048-85BDC9FD1C3A}</a:tableStyleId>
              </a:tblPr>
              <a:tblGrid>
                <a:gridCol w="4267200"/>
                <a:gridCol w="4267200"/>
              </a:tblGrid>
              <a:tr h="370840">
                <a:tc>
                  <a:txBody>
                    <a:bodyPr/>
                    <a:lstStyle/>
                    <a:p>
                      <a:r>
                        <a:rPr lang="en-US" sz="3200" dirty="0" smtClean="0"/>
                        <a:t>Women</a:t>
                      </a:r>
                      <a:endParaRPr lang="en-US" sz="3200" dirty="0"/>
                    </a:p>
                  </a:txBody>
                  <a:tcPr/>
                </a:tc>
                <a:tc>
                  <a:txBody>
                    <a:bodyPr/>
                    <a:lstStyle/>
                    <a:p>
                      <a:r>
                        <a:rPr lang="en-US" sz="3200" dirty="0" smtClean="0"/>
                        <a:t>Men</a:t>
                      </a:r>
                      <a:endParaRPr lang="en-US" sz="3200" dirty="0"/>
                    </a:p>
                  </a:txBody>
                  <a:tcPr/>
                </a:tc>
              </a:tr>
              <a:tr h="370840">
                <a:tc>
                  <a:txBody>
                    <a:bodyPr/>
                    <a:lstStyle/>
                    <a:p>
                      <a:r>
                        <a:rPr lang="en-US" sz="3200" dirty="0" smtClean="0"/>
                        <a:t>1) Kind/understanding</a:t>
                      </a:r>
                      <a:endParaRPr lang="en-US" sz="3200" dirty="0"/>
                    </a:p>
                  </a:txBody>
                  <a:tcPr/>
                </a:tc>
                <a:tc>
                  <a:txBody>
                    <a:bodyPr/>
                    <a:lstStyle/>
                    <a:p>
                      <a:r>
                        <a:rPr lang="en-US" sz="3200" dirty="0" smtClean="0"/>
                        <a:t> Kind/understanding</a:t>
                      </a:r>
                      <a:endParaRPr lang="en-US" sz="3200" dirty="0"/>
                    </a:p>
                  </a:txBody>
                  <a:tcPr/>
                </a:tc>
              </a:tr>
              <a:tr h="370840">
                <a:tc>
                  <a:txBody>
                    <a:bodyPr/>
                    <a:lstStyle/>
                    <a:p>
                      <a:r>
                        <a:rPr lang="en-US" sz="3200" dirty="0" smtClean="0"/>
                        <a:t>2) Exciting Personality</a:t>
                      </a:r>
                      <a:endParaRPr lang="en-US" sz="3200" dirty="0"/>
                    </a:p>
                  </a:txBody>
                  <a:tcPr/>
                </a:tc>
                <a:tc>
                  <a:txBody>
                    <a:bodyPr/>
                    <a:lstStyle/>
                    <a:p>
                      <a:r>
                        <a:rPr lang="en-US" sz="3200" dirty="0" smtClean="0"/>
                        <a:t> Exciting Personality</a:t>
                      </a:r>
                      <a:endParaRPr lang="en-US" sz="3200" dirty="0"/>
                    </a:p>
                  </a:txBody>
                  <a:tcPr/>
                </a:tc>
              </a:tr>
              <a:tr h="370840">
                <a:tc>
                  <a:txBody>
                    <a:bodyPr/>
                    <a:lstStyle/>
                    <a:p>
                      <a:r>
                        <a:rPr lang="en-US" sz="3200" dirty="0" smtClean="0"/>
                        <a:t>3) Intelligent</a:t>
                      </a:r>
                      <a:endParaRPr lang="en-US" sz="3200" dirty="0"/>
                    </a:p>
                  </a:txBody>
                  <a:tcPr/>
                </a:tc>
                <a:tc>
                  <a:txBody>
                    <a:bodyPr/>
                    <a:lstStyle/>
                    <a:p>
                      <a:r>
                        <a:rPr lang="en-US" sz="3200" dirty="0" smtClean="0"/>
                        <a:t>Intelligent</a:t>
                      </a:r>
                      <a:endParaRPr lang="en-US" sz="3200" dirty="0"/>
                    </a:p>
                  </a:txBody>
                  <a:tcPr/>
                </a:tc>
              </a:tr>
              <a:tr h="370840">
                <a:tc>
                  <a:txBody>
                    <a:bodyPr/>
                    <a:lstStyle/>
                    <a:p>
                      <a:r>
                        <a:rPr lang="en-US" sz="3200" dirty="0" smtClean="0"/>
                        <a:t>4) Healthy</a:t>
                      </a:r>
                      <a:endParaRPr lang="en-US" sz="3200" dirty="0"/>
                    </a:p>
                  </a:txBody>
                  <a:tcPr/>
                </a:tc>
                <a:tc>
                  <a:txBody>
                    <a:bodyPr/>
                    <a:lstStyle/>
                    <a:p>
                      <a:r>
                        <a:rPr lang="en-US" sz="3200" i="1" dirty="0" smtClean="0"/>
                        <a:t>Physically Attractive</a:t>
                      </a:r>
                      <a:endParaRPr lang="en-US" sz="3200" i="1" dirty="0"/>
                    </a:p>
                  </a:txBody>
                  <a:tcPr/>
                </a:tc>
              </a:tr>
              <a:tr h="370840">
                <a:tc>
                  <a:txBody>
                    <a:bodyPr/>
                    <a:lstStyle/>
                    <a:p>
                      <a:r>
                        <a:rPr lang="en-US" sz="3200" dirty="0" smtClean="0"/>
                        <a:t>5) Easy Going</a:t>
                      </a:r>
                      <a:endParaRPr lang="en-US" sz="3200" dirty="0"/>
                    </a:p>
                  </a:txBody>
                  <a:tcPr/>
                </a:tc>
                <a:tc>
                  <a:txBody>
                    <a:bodyPr/>
                    <a:lstStyle/>
                    <a:p>
                      <a:r>
                        <a:rPr lang="en-US" sz="3200" dirty="0" smtClean="0"/>
                        <a:t>Healthy</a:t>
                      </a:r>
                      <a:endParaRPr lang="en-US" sz="3200" dirty="0"/>
                    </a:p>
                  </a:txBody>
                  <a:tcPr/>
                </a:tc>
              </a:tr>
              <a:tr h="370840">
                <a:tc>
                  <a:txBody>
                    <a:bodyPr/>
                    <a:lstStyle/>
                    <a:p>
                      <a:r>
                        <a:rPr lang="en-US" sz="3200" dirty="0" smtClean="0"/>
                        <a:t>6) </a:t>
                      </a:r>
                      <a:r>
                        <a:rPr lang="en-US" sz="3200" i="1" dirty="0" smtClean="0"/>
                        <a:t>Physically</a:t>
                      </a:r>
                      <a:r>
                        <a:rPr lang="en-US" sz="3200" i="1" baseline="0" dirty="0" smtClean="0"/>
                        <a:t> Attractive</a:t>
                      </a:r>
                      <a:endParaRPr lang="en-US" sz="3200" i="1" dirty="0"/>
                    </a:p>
                  </a:txBody>
                  <a:tcPr/>
                </a:tc>
                <a:tc>
                  <a:txBody>
                    <a:bodyPr/>
                    <a:lstStyle/>
                    <a:p>
                      <a:r>
                        <a:rPr lang="en-US" sz="3200" dirty="0" smtClean="0"/>
                        <a:t>Easy Going</a:t>
                      </a:r>
                      <a:endParaRPr lang="en-US" sz="3200" dirty="0"/>
                    </a:p>
                  </a:txBody>
                  <a:tcPr/>
                </a:tc>
              </a:tr>
            </a:tbl>
          </a:graphicData>
        </a:graphic>
      </p:graphicFrame>
      <p:sp>
        <p:nvSpPr>
          <p:cNvPr id="3" name="Footer Placeholder 2"/>
          <p:cNvSpPr>
            <a:spLocks noGrp="1"/>
          </p:cNvSpPr>
          <p:nvPr>
            <p:ph type="ftr" sz="quarter" idx="11"/>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pPr algn="ctr"/>
            <a:r>
              <a:rPr lang="en-US" dirty="0" smtClean="0"/>
              <a:t>Similarity</a:t>
            </a:r>
            <a:endParaRPr lang="en-US" dirty="0"/>
          </a:p>
        </p:txBody>
      </p:sp>
      <p:sp>
        <p:nvSpPr>
          <p:cNvPr id="3" name="Content Placeholder 2"/>
          <p:cNvSpPr>
            <a:spLocks noGrp="1"/>
          </p:cNvSpPr>
          <p:nvPr>
            <p:ph idx="1"/>
          </p:nvPr>
        </p:nvSpPr>
        <p:spPr/>
        <p:txBody>
          <a:bodyPr>
            <a:normAutofit/>
          </a:bodyPr>
          <a:lstStyle/>
          <a:p>
            <a:pPr lvl="1">
              <a:lnSpc>
                <a:spcPct val="90000"/>
              </a:lnSpc>
            </a:pPr>
            <a:r>
              <a:rPr lang="en-US" sz="3200" dirty="0" smtClean="0"/>
              <a:t>Couples tend to be similar in age, race, religion, social class, personality, education, intelligence, physical attractiveness, and attitudes</a:t>
            </a:r>
          </a:p>
          <a:p>
            <a:pPr lvl="1">
              <a:lnSpc>
                <a:spcPct val="90000"/>
              </a:lnSpc>
            </a:pPr>
            <a:r>
              <a:rPr lang="en-US" sz="3200" dirty="0" smtClean="0"/>
              <a:t>Personality similarity related to marital happiness.</a:t>
            </a:r>
          </a:p>
          <a:p>
            <a:pPr lvl="1">
              <a:lnSpc>
                <a:spcPct val="90000"/>
              </a:lnSpc>
            </a:pPr>
            <a:r>
              <a:rPr lang="en-US" sz="3200" dirty="0" smtClean="0"/>
              <a:t>Perceived similarity more strongly associated with marital satisfaction than actual similarity</a:t>
            </a:r>
          </a:p>
          <a:p>
            <a:endParaRPr lang="en-US" dirty="0"/>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Similarity</a:t>
            </a:r>
            <a:endParaRPr lang="en-US" dirty="0"/>
          </a:p>
        </p:txBody>
      </p:sp>
      <p:sp>
        <p:nvSpPr>
          <p:cNvPr id="3" name="Content Placeholder 2"/>
          <p:cNvSpPr>
            <a:spLocks noGrp="1"/>
          </p:cNvSpPr>
          <p:nvPr>
            <p:ph idx="1"/>
          </p:nvPr>
        </p:nvSpPr>
        <p:spPr/>
        <p:txBody>
          <a:bodyPr>
            <a:normAutofit/>
          </a:bodyPr>
          <a:lstStyle/>
          <a:p>
            <a:r>
              <a:rPr lang="en-US" sz="3200" dirty="0" smtClean="0"/>
              <a:t>Why do we like people like us?</a:t>
            </a:r>
          </a:p>
          <a:p>
            <a:r>
              <a:rPr lang="en-US" sz="3200" dirty="0" smtClean="0"/>
              <a:t>Why does similarity increase relationship satisfaction?</a:t>
            </a:r>
            <a:endParaRPr lang="en-US" sz="3200" dirty="0"/>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Proportion of Similarity</a:t>
            </a:r>
            <a:endParaRPr lang="en-US" dirty="0"/>
          </a:p>
        </p:txBody>
      </p:sp>
      <p:sp>
        <p:nvSpPr>
          <p:cNvPr id="3" name="Content Placeholder 2"/>
          <p:cNvSpPr>
            <a:spLocks noGrp="1"/>
          </p:cNvSpPr>
          <p:nvPr>
            <p:ph idx="1"/>
          </p:nvPr>
        </p:nvSpPr>
        <p:spPr/>
        <p:txBody>
          <a:bodyPr/>
          <a:lstStyle/>
          <a:p>
            <a:r>
              <a:rPr lang="en-US" dirty="0"/>
              <a:t>Proportion of similarity</a:t>
            </a:r>
          </a:p>
          <a:p>
            <a:r>
              <a:rPr lang="en-US" dirty="0"/>
              <a:t>Turns attraction into mathematics! </a:t>
            </a:r>
          </a:p>
          <a:p>
            <a:r>
              <a:rPr lang="en-US" dirty="0"/>
              <a:t>Divide topics of similarity by total number of topics discussed</a:t>
            </a:r>
          </a:p>
          <a:p>
            <a:r>
              <a:rPr lang="en-US" dirty="0"/>
              <a:t>The higher the outcome (ratio), the greater the attraction</a:t>
            </a:r>
          </a:p>
          <a:p>
            <a:r>
              <a:rPr lang="en-US" dirty="0"/>
              <a:t>Try weaving that into your wedding vows someday!! </a:t>
            </a:r>
          </a:p>
          <a:p>
            <a:endParaRPr lang="en-US" dirty="0"/>
          </a:p>
        </p:txBody>
      </p:sp>
      <p:sp>
        <p:nvSpPr>
          <p:cNvPr id="4" name="Footer Placeholder 3"/>
          <p:cNvSpPr>
            <a:spLocks noGrp="1"/>
          </p:cNvSpPr>
          <p:nvPr>
            <p:ph type="ftr" sz="quarter" idx="11"/>
          </p:nvPr>
        </p:nvSpPr>
        <p:spPr/>
        <p:txBody>
          <a:bodyPr/>
          <a:lstStyle/>
          <a:p>
            <a:pPr>
              <a:defRPr/>
            </a:pPr>
            <a:endParaRPr lang="en-US"/>
          </a:p>
        </p:txBody>
      </p:sp>
    </p:spTree>
    <p:extLst>
      <p:ext uri="{BB962C8B-B14F-4D97-AF65-F5344CB8AC3E}">
        <p14:creationId xmlns:p14="http://schemas.microsoft.com/office/powerpoint/2010/main" val="1871079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a:t>
            </a:r>
            <a:endParaRPr lang="en-US" dirty="0"/>
          </a:p>
        </p:txBody>
      </p:sp>
      <p:sp>
        <p:nvSpPr>
          <p:cNvPr id="3" name="Content Placeholder 2"/>
          <p:cNvSpPr>
            <a:spLocks noGrp="1"/>
          </p:cNvSpPr>
          <p:nvPr>
            <p:ph idx="1"/>
          </p:nvPr>
        </p:nvSpPr>
        <p:spPr/>
        <p:txBody>
          <a:bodyPr/>
          <a:lstStyle/>
          <a:p>
            <a:r>
              <a:rPr lang="en-US" dirty="0"/>
              <a:t>Repulsion hypothesis – we aren’t attracted to similarity, but we are repulsed by </a:t>
            </a:r>
            <a:r>
              <a:rPr lang="en-US" dirty="0" smtClean="0"/>
              <a:t>dissimilarity.</a:t>
            </a:r>
            <a:endParaRPr lang="en-US" dirty="0"/>
          </a:p>
        </p:txBody>
      </p:sp>
      <p:sp>
        <p:nvSpPr>
          <p:cNvPr id="4" name="Footer Placeholder 3"/>
          <p:cNvSpPr>
            <a:spLocks noGrp="1"/>
          </p:cNvSpPr>
          <p:nvPr>
            <p:ph type="ftr" sz="quarter" idx="11"/>
          </p:nvPr>
        </p:nvSpPr>
        <p:spPr/>
        <p:txBody>
          <a:bodyPr/>
          <a:lstStyle/>
          <a:p>
            <a:pPr>
              <a:defRPr/>
            </a:pPr>
            <a:endParaRPr lang="en-US"/>
          </a:p>
        </p:txBody>
      </p:sp>
    </p:spTree>
    <p:extLst>
      <p:ext uri="{BB962C8B-B14F-4D97-AF65-F5344CB8AC3E}">
        <p14:creationId xmlns:p14="http://schemas.microsoft.com/office/powerpoint/2010/main" val="1474125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Mimicry-Similarity in Behavior</a:t>
            </a:r>
            <a:endParaRPr lang="en-US" dirty="0"/>
          </a:p>
        </p:txBody>
      </p:sp>
      <p:sp>
        <p:nvSpPr>
          <p:cNvPr id="3" name="Content Placeholder 2"/>
          <p:cNvSpPr>
            <a:spLocks noGrp="1"/>
          </p:cNvSpPr>
          <p:nvPr>
            <p:ph idx="1"/>
          </p:nvPr>
        </p:nvSpPr>
        <p:spPr/>
        <p:txBody>
          <a:bodyPr>
            <a:normAutofit/>
          </a:bodyPr>
          <a:lstStyle/>
          <a:p>
            <a:r>
              <a:rPr lang="en-US" sz="3200" dirty="0" smtClean="0"/>
              <a:t>When we want to belong to a group or want others to like us, we mimic their behavior.</a:t>
            </a:r>
          </a:p>
          <a:p>
            <a:pPr marL="0" indent="0">
              <a:buNone/>
            </a:pPr>
            <a:endParaRPr lang="en-US" sz="3200" dirty="0" smtClean="0"/>
          </a:p>
          <a:p>
            <a:r>
              <a:rPr lang="en-US" sz="3200" dirty="0" smtClean="0"/>
              <a:t>We like people who mimic our behavior.</a:t>
            </a:r>
          </a:p>
          <a:p>
            <a:endParaRPr lang="en-US" sz="3200" dirty="0" smtClean="0"/>
          </a:p>
          <a:p>
            <a:r>
              <a:rPr lang="en-US" sz="3200" dirty="0" smtClean="0"/>
              <a:t>But don’t be too obvious!!!</a:t>
            </a:r>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Mimicry: Similarity in Behavior</a:t>
            </a:r>
            <a:endParaRPr lang="en-US" dirty="0"/>
          </a:p>
        </p:txBody>
      </p:sp>
      <p:sp>
        <p:nvSpPr>
          <p:cNvPr id="7" name="Content Placeholder 6"/>
          <p:cNvSpPr>
            <a:spLocks noGrp="1"/>
          </p:cNvSpPr>
          <p:nvPr>
            <p:ph idx="1"/>
          </p:nvPr>
        </p:nvSpPr>
        <p:spPr/>
        <p:txBody>
          <a:bodyPr/>
          <a:lstStyle/>
          <a:p>
            <a:pPr>
              <a:buNone/>
            </a:pPr>
            <a:r>
              <a:rPr lang="en-US" dirty="0" smtClean="0">
                <a:hlinkClick r:id="rId3"/>
              </a:rPr>
              <a:t>Behavioral Mimicry</a:t>
            </a:r>
            <a:endParaRPr lang="en-US" dirty="0"/>
          </a:p>
        </p:txBody>
      </p:sp>
      <p:sp>
        <p:nvSpPr>
          <p:cNvPr id="2" name="Footer Placeholder 1"/>
          <p:cNvSpPr>
            <a:spLocks noGrp="1"/>
          </p:cNvSpPr>
          <p:nvPr>
            <p:ph type="ftr" sz="quarter" idx="11"/>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People get more similar over time</a:t>
            </a:r>
            <a:endParaRPr lang="en-US" dirty="0"/>
          </a:p>
        </p:txBody>
      </p:sp>
      <p:sp>
        <p:nvSpPr>
          <p:cNvPr id="3" name="Content Placeholder 2"/>
          <p:cNvSpPr>
            <a:spLocks noGrp="1"/>
          </p:cNvSpPr>
          <p:nvPr>
            <p:ph idx="1"/>
          </p:nvPr>
        </p:nvSpPr>
        <p:spPr>
          <a:xfrm>
            <a:off x="549275" y="1447800"/>
            <a:ext cx="8042276" cy="4495801"/>
          </a:xfrm>
        </p:spPr>
        <p:txBody>
          <a:bodyPr/>
          <a:lstStyle/>
          <a:p>
            <a:r>
              <a:rPr lang="en-US" dirty="0" err="1" smtClean="0"/>
              <a:t>Zajonc</a:t>
            </a:r>
            <a:r>
              <a:rPr lang="en-US" dirty="0" smtClean="0"/>
              <a:t> et al. (1987)</a:t>
            </a:r>
          </a:p>
          <a:p>
            <a:r>
              <a:rPr lang="en-US" dirty="0" smtClean="0"/>
              <a:t>Dissimilar looking couples at marriage look more similar 25 years later.</a:t>
            </a:r>
          </a:p>
          <a:p>
            <a:r>
              <a:rPr lang="en-US" dirty="0" smtClean="0"/>
              <a:t>Happier couple look more similar</a:t>
            </a:r>
          </a:p>
          <a:p>
            <a:r>
              <a:rPr lang="en-US" dirty="0" smtClean="0"/>
              <a:t>Decades of shared emotions?</a:t>
            </a:r>
            <a:endParaRPr lang="en-US" dirty="0"/>
          </a:p>
        </p:txBody>
      </p:sp>
      <p:sp>
        <p:nvSpPr>
          <p:cNvPr id="7" name="Footer Placeholder 6"/>
          <p:cNvSpPr>
            <a:spLocks noGrp="1"/>
          </p:cNvSpPr>
          <p:nvPr>
            <p:ph type="ftr" sz="quarter" idx="11"/>
          </p:nvPr>
        </p:nvSpPr>
        <p:spPr/>
        <p:txBody>
          <a:bodyPr/>
          <a:lstStyle/>
          <a:p>
            <a:pPr>
              <a:defRPr/>
            </a:pPr>
            <a:endParaRPr lang="en-US"/>
          </a:p>
        </p:txBody>
      </p:sp>
      <p:pic>
        <p:nvPicPr>
          <p:cNvPr id="5" name="Picture 4" descr="swhz9hjkmd8ndicwOgLZWUDr_400.png"/>
          <p:cNvPicPr>
            <a:picLocks noChangeAspect="1"/>
          </p:cNvPicPr>
          <p:nvPr/>
        </p:nvPicPr>
        <p:blipFill>
          <a:blip r:embed="rId3" cstate="print"/>
          <a:stretch>
            <a:fillRect/>
          </a:stretch>
        </p:blipFill>
        <p:spPr>
          <a:xfrm>
            <a:off x="5867400" y="2987524"/>
            <a:ext cx="3048000" cy="3870476"/>
          </a:xfrm>
          <a:prstGeom prst="rect">
            <a:avLst/>
          </a:prstGeom>
        </p:spPr>
      </p:pic>
      <p:pic>
        <p:nvPicPr>
          <p:cNvPr id="6" name="Picture 5" descr="060214_lookalikes_hmed_9a.hmedium.jpg"/>
          <p:cNvPicPr>
            <a:picLocks noChangeAspect="1"/>
          </p:cNvPicPr>
          <p:nvPr/>
        </p:nvPicPr>
        <p:blipFill>
          <a:blip r:embed="rId4" cstate="print"/>
          <a:stretch>
            <a:fillRect/>
          </a:stretch>
        </p:blipFill>
        <p:spPr>
          <a:xfrm>
            <a:off x="1447800" y="4257675"/>
            <a:ext cx="3619500" cy="2600325"/>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pPr algn="ctr"/>
            <a:r>
              <a:rPr lang="en-US" dirty="0" smtClean="0"/>
              <a:t>Similarity to Pets</a:t>
            </a:r>
            <a:endParaRPr lang="en-US" dirty="0"/>
          </a:p>
        </p:txBody>
      </p:sp>
      <p:pic>
        <p:nvPicPr>
          <p:cNvPr id="5" name="Content Placeholder 4" descr="news-graphics-2007-_649103a.jpg"/>
          <p:cNvPicPr>
            <a:picLocks noGrp="1" noChangeAspect="1"/>
          </p:cNvPicPr>
          <p:nvPr>
            <p:ph idx="1"/>
          </p:nvPr>
        </p:nvPicPr>
        <p:blipFill>
          <a:blip r:embed="rId3" cstate="print"/>
          <a:srcRect l="-64367" r="-64367"/>
          <a:stretch>
            <a:fillRect/>
          </a:stretch>
        </p:blipFill>
        <p:spPr>
          <a:xfrm>
            <a:off x="-1066800" y="1676400"/>
            <a:ext cx="4571669" cy="2438400"/>
          </a:xfrm>
        </p:spPr>
      </p:pic>
      <p:sp>
        <p:nvSpPr>
          <p:cNvPr id="3" name="Footer Placeholder 2"/>
          <p:cNvSpPr>
            <a:spLocks noGrp="1"/>
          </p:cNvSpPr>
          <p:nvPr>
            <p:ph type="ftr" sz="quarter" idx="11"/>
          </p:nvPr>
        </p:nvSpPr>
        <p:spPr/>
        <p:txBody>
          <a:bodyPr/>
          <a:lstStyle/>
          <a:p>
            <a:pPr>
              <a:defRPr/>
            </a:pPr>
            <a:endParaRPr lang="en-US"/>
          </a:p>
        </p:txBody>
      </p:sp>
      <p:pic>
        <p:nvPicPr>
          <p:cNvPr id="6" name="Picture 5" descr="c61ef17b-4754-43b1-80db-9e215eb93be6.Large.jpg"/>
          <p:cNvPicPr>
            <a:picLocks noChangeAspect="1"/>
          </p:cNvPicPr>
          <p:nvPr/>
        </p:nvPicPr>
        <p:blipFill>
          <a:blip r:embed="rId4" cstate="print"/>
          <a:stretch>
            <a:fillRect/>
          </a:stretch>
        </p:blipFill>
        <p:spPr>
          <a:xfrm>
            <a:off x="6172200" y="1600200"/>
            <a:ext cx="2686050" cy="2925401"/>
          </a:xfrm>
          <a:prstGeom prst="rect">
            <a:avLst/>
          </a:prstGeom>
        </p:spPr>
      </p:pic>
      <p:pic>
        <p:nvPicPr>
          <p:cNvPr id="9" name="Picture 8" descr="owners-look-like-their-dog340x212.jpg"/>
          <p:cNvPicPr>
            <a:picLocks noChangeAspect="1"/>
          </p:cNvPicPr>
          <p:nvPr/>
        </p:nvPicPr>
        <p:blipFill>
          <a:blip r:embed="rId5" cstate="print"/>
          <a:stretch>
            <a:fillRect/>
          </a:stretch>
        </p:blipFill>
        <p:spPr>
          <a:xfrm>
            <a:off x="2286000" y="1981200"/>
            <a:ext cx="3683000" cy="2296459"/>
          </a:xfrm>
          <a:prstGeom prst="rect">
            <a:avLst/>
          </a:prstGeom>
        </p:spPr>
      </p:pic>
      <p:pic>
        <p:nvPicPr>
          <p:cNvPr id="10" name="Picture 9" descr="user756_1161918650.jpg"/>
          <p:cNvPicPr>
            <a:picLocks noChangeAspect="1"/>
          </p:cNvPicPr>
          <p:nvPr/>
        </p:nvPicPr>
        <p:blipFill>
          <a:blip r:embed="rId6" cstate="print"/>
          <a:stretch>
            <a:fillRect/>
          </a:stretch>
        </p:blipFill>
        <p:spPr>
          <a:xfrm>
            <a:off x="457200" y="4194556"/>
            <a:ext cx="4076700" cy="2663444"/>
          </a:xfrm>
          <a:prstGeom prst="rect">
            <a:avLst/>
          </a:prstGeom>
        </p:spPr>
      </p:pic>
      <p:pic>
        <p:nvPicPr>
          <p:cNvPr id="11" name="Picture 10" descr="dog_owner_lookalikes_5sfw.jpg"/>
          <p:cNvPicPr>
            <a:picLocks noChangeAspect="1"/>
          </p:cNvPicPr>
          <p:nvPr/>
        </p:nvPicPr>
        <p:blipFill>
          <a:blip r:embed="rId7" cstate="print"/>
          <a:stretch>
            <a:fillRect/>
          </a:stretch>
        </p:blipFill>
        <p:spPr>
          <a:xfrm>
            <a:off x="4724400" y="4419600"/>
            <a:ext cx="2942897" cy="2188308"/>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a:xfrm>
            <a:off x="381000" y="381000"/>
            <a:ext cx="8229600" cy="1143000"/>
          </a:xfrm>
        </p:spPr>
        <p:txBody>
          <a:bodyPr/>
          <a:lstStyle/>
          <a:p>
            <a:pPr eaLnBrk="1" hangingPunct="1">
              <a:defRPr/>
            </a:pPr>
            <a:r>
              <a:rPr lang="en-US" dirty="0" smtClean="0"/>
              <a:t>Attraction and Relationships</a:t>
            </a:r>
          </a:p>
        </p:txBody>
      </p:sp>
      <p:sp>
        <p:nvSpPr>
          <p:cNvPr id="203779" name="Rectangle 3"/>
          <p:cNvSpPr>
            <a:spLocks noGrp="1" noChangeArrowheads="1"/>
          </p:cNvSpPr>
          <p:nvPr>
            <p:ph idx="1"/>
          </p:nvPr>
        </p:nvSpPr>
        <p:spPr>
          <a:xfrm>
            <a:off x="457200" y="1600200"/>
            <a:ext cx="5867400" cy="4495800"/>
          </a:xfrm>
        </p:spPr>
        <p:txBody>
          <a:bodyPr>
            <a:normAutofit fontScale="85000" lnSpcReduction="10000"/>
          </a:bodyPr>
          <a:lstStyle/>
          <a:p>
            <a:pPr eaLnBrk="1" hangingPunct="1">
              <a:defRPr/>
            </a:pPr>
            <a:r>
              <a:rPr lang="en-US" dirty="0" smtClean="0"/>
              <a:t>Relatively new to social psychology</a:t>
            </a:r>
          </a:p>
          <a:p>
            <a:pPr eaLnBrk="1" hangingPunct="1">
              <a:defRPr/>
            </a:pPr>
            <a:endParaRPr lang="en-US" dirty="0" smtClean="0"/>
          </a:p>
          <a:p>
            <a:pPr eaLnBrk="1" hangingPunct="1">
              <a:defRPr/>
            </a:pPr>
            <a:r>
              <a:rPr lang="en-US" dirty="0" smtClean="0"/>
              <a:t>Psychologists generally only focus on individuals</a:t>
            </a:r>
          </a:p>
          <a:p>
            <a:pPr eaLnBrk="1" hangingPunct="1">
              <a:defRPr/>
            </a:pPr>
            <a:endParaRPr lang="en-US" dirty="0" smtClean="0"/>
          </a:p>
          <a:p>
            <a:pPr eaLnBrk="1" hangingPunct="1">
              <a:defRPr/>
            </a:pPr>
            <a:r>
              <a:rPr lang="en-US" dirty="0" smtClean="0"/>
              <a:t>Romance and attraction isn’t a ‘scholarly’ thing to study</a:t>
            </a:r>
          </a:p>
          <a:p>
            <a:pPr eaLnBrk="1" hangingPunct="1">
              <a:defRPr/>
            </a:pPr>
            <a:endParaRPr lang="en-US" dirty="0" smtClean="0"/>
          </a:p>
          <a:p>
            <a:pPr eaLnBrk="1" hangingPunct="1">
              <a:defRPr/>
            </a:pPr>
            <a:r>
              <a:rPr lang="en-US" dirty="0" smtClean="0"/>
              <a:t>Relationships have a number of important health benefits.</a:t>
            </a:r>
          </a:p>
        </p:txBody>
      </p:sp>
      <p:sp>
        <p:nvSpPr>
          <p:cNvPr id="2" name="Footer Placeholder 1"/>
          <p:cNvSpPr>
            <a:spLocks noGrp="1"/>
          </p:cNvSpPr>
          <p:nvPr>
            <p:ph type="ftr" sz="quarter" idx="11"/>
          </p:nvPr>
        </p:nvSpPr>
        <p:spPr/>
        <p:txBody>
          <a:bodyPr/>
          <a:lstStyle/>
          <a:p>
            <a:pPr>
              <a:defRPr/>
            </a:pPr>
            <a:endParaRPr lang="en-US"/>
          </a:p>
        </p:txBody>
      </p:sp>
      <p:pic>
        <p:nvPicPr>
          <p:cNvPr id="91140" name="Picture 3" descr="brangelina-1.jpg"/>
          <p:cNvPicPr>
            <a:picLocks noChangeAspect="1"/>
          </p:cNvPicPr>
          <p:nvPr/>
        </p:nvPicPr>
        <p:blipFill>
          <a:blip r:embed="rId2" cstate="print"/>
          <a:srcRect/>
          <a:stretch>
            <a:fillRect/>
          </a:stretch>
        </p:blipFill>
        <p:spPr bwMode="auto">
          <a:xfrm>
            <a:off x="6324600" y="1676400"/>
            <a:ext cx="2477839" cy="373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all else fails…</a:t>
            </a:r>
            <a:endParaRPr lang="en-US" dirty="0"/>
          </a:p>
        </p:txBody>
      </p:sp>
      <p:sp>
        <p:nvSpPr>
          <p:cNvPr id="3" name="Content Placeholder 2"/>
          <p:cNvSpPr>
            <a:spLocks noGrp="1"/>
          </p:cNvSpPr>
          <p:nvPr>
            <p:ph idx="1"/>
          </p:nvPr>
        </p:nvSpPr>
        <p:spPr/>
        <p:txBody>
          <a:bodyPr>
            <a:normAutofit/>
          </a:bodyPr>
          <a:lstStyle/>
          <a:p>
            <a:r>
              <a:rPr lang="en-US" dirty="0" smtClean="0"/>
              <a:t>Misattribution of arousal</a:t>
            </a:r>
          </a:p>
          <a:p>
            <a:pPr marL="0" indent="0">
              <a:buNone/>
            </a:pPr>
            <a:r>
              <a:rPr lang="en-US" dirty="0" smtClean="0"/>
              <a:t>Secret Relationships</a:t>
            </a:r>
            <a:endParaRPr lang="en-US" dirty="0"/>
          </a:p>
          <a:p>
            <a:r>
              <a:rPr lang="en-US" dirty="0"/>
              <a:t>Increased arousal</a:t>
            </a:r>
          </a:p>
          <a:p>
            <a:pPr marL="0" indent="0">
              <a:buNone/>
            </a:pPr>
            <a:endParaRPr lang="en-US" dirty="0"/>
          </a:p>
          <a:p>
            <a:r>
              <a:rPr lang="en-US" dirty="0"/>
              <a:t>Cognitive operations</a:t>
            </a:r>
          </a:p>
          <a:p>
            <a:pPr lvl="1"/>
            <a:r>
              <a:rPr lang="en-US" dirty="0"/>
              <a:t>Suppressing thoughts about someone can lead to preoccupation </a:t>
            </a:r>
          </a:p>
          <a:p>
            <a:pPr lvl="1"/>
            <a:r>
              <a:rPr lang="en-US" dirty="0"/>
              <a:t>Rebound effect</a:t>
            </a:r>
          </a:p>
          <a:p>
            <a:endParaRPr lang="en-US" dirty="0"/>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Conclusions-Summary</a:t>
            </a:r>
            <a:endParaRPr lang="en-US" dirty="0"/>
          </a:p>
        </p:txBody>
      </p:sp>
      <p:sp>
        <p:nvSpPr>
          <p:cNvPr id="3" name="Content Placeholder 2"/>
          <p:cNvSpPr>
            <a:spLocks noGrp="1"/>
          </p:cNvSpPr>
          <p:nvPr>
            <p:ph idx="1"/>
          </p:nvPr>
        </p:nvSpPr>
        <p:spPr/>
        <p:txBody>
          <a:bodyPr/>
          <a:lstStyle/>
          <a:p>
            <a:r>
              <a:rPr lang="en-US" dirty="0" smtClean="0"/>
              <a:t>Many factors contribute to attraction</a:t>
            </a:r>
          </a:p>
          <a:p>
            <a:pPr lvl="1"/>
            <a:r>
              <a:rPr lang="en-US" dirty="0" smtClean="0"/>
              <a:t>Proximity</a:t>
            </a:r>
          </a:p>
          <a:p>
            <a:pPr lvl="1"/>
            <a:r>
              <a:rPr lang="en-US" dirty="0" smtClean="0"/>
              <a:t>Physical attractiveness (matching)</a:t>
            </a:r>
          </a:p>
          <a:p>
            <a:pPr lvl="1"/>
            <a:r>
              <a:rPr lang="en-US" dirty="0" smtClean="0"/>
              <a:t>Similarity</a:t>
            </a:r>
          </a:p>
          <a:p>
            <a:pPr lvl="2"/>
            <a:r>
              <a:rPr lang="en-US" dirty="0" smtClean="0"/>
              <a:t>Importance of personality similarities</a:t>
            </a:r>
          </a:p>
          <a:p>
            <a:pPr lvl="2"/>
            <a:r>
              <a:rPr lang="en-US" dirty="0" smtClean="0"/>
              <a:t>Mimicry </a:t>
            </a:r>
            <a:r>
              <a:rPr lang="en-US" dirty="0" smtClean="0">
                <a:sym typeface="Wingdings" pitchFamily="2" charset="2"/>
              </a:rPr>
              <a:t> increased liking</a:t>
            </a:r>
          </a:p>
          <a:p>
            <a:pPr lvl="2"/>
            <a:r>
              <a:rPr lang="en-US" dirty="0" smtClean="0">
                <a:sym typeface="Wingdings" pitchFamily="2" charset="2"/>
              </a:rPr>
              <a:t>We become more similar to our partners over time</a:t>
            </a:r>
            <a:endParaRPr lang="en-US" dirty="0"/>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685800"/>
            <a:ext cx="8042276" cy="1336956"/>
          </a:xfrm>
        </p:spPr>
        <p:txBody>
          <a:bodyPr/>
          <a:lstStyle/>
          <a:p>
            <a:r>
              <a:rPr lang="en-US" sz="2800" dirty="0" smtClean="0"/>
              <a:t>Ideal Qualities in a Romantic Partner</a:t>
            </a:r>
            <a:endParaRPr lang="en-US" sz="2800" dirty="0"/>
          </a:p>
        </p:txBody>
      </p:sp>
      <p:graphicFrame>
        <p:nvGraphicFramePr>
          <p:cNvPr id="5" name="Content Placeholder 4"/>
          <p:cNvGraphicFramePr>
            <a:graphicFrameLocks noGrp="1"/>
          </p:cNvGraphicFramePr>
          <p:nvPr>
            <p:ph idx="1"/>
          </p:nvPr>
        </p:nvGraphicFramePr>
        <p:xfrm>
          <a:off x="457200" y="706120"/>
          <a:ext cx="8042274" cy="741680"/>
        </p:xfrm>
        <a:graphic>
          <a:graphicData uri="http://schemas.openxmlformats.org/drawingml/2006/table">
            <a:tbl>
              <a:tblPr firstRow="1" bandRow="1">
                <a:tableStyleId>{2D5ABB26-0587-4C30-8999-92F81FD0307C}</a:tableStyleId>
              </a:tblPr>
              <a:tblGrid>
                <a:gridCol w="2680758"/>
                <a:gridCol w="2680758"/>
                <a:gridCol w="2680758"/>
              </a:tblGrid>
              <a:tr h="370840">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r>
              <a:tr h="370840">
                <a:tc>
                  <a:txBody>
                    <a:bodyPr/>
                    <a:lstStyle/>
                    <a:p>
                      <a:pPr algn="ctr"/>
                      <a:r>
                        <a:rPr lang="en-US" dirty="0" smtClean="0"/>
                        <a:t>Less than me</a:t>
                      </a:r>
                      <a:endParaRPr lang="en-US" dirty="0"/>
                    </a:p>
                  </a:txBody>
                  <a:tcPr/>
                </a:tc>
                <a:tc>
                  <a:txBody>
                    <a:bodyPr/>
                    <a:lstStyle/>
                    <a:p>
                      <a:pPr algn="ctr"/>
                      <a:r>
                        <a:rPr lang="en-US" dirty="0" smtClean="0"/>
                        <a:t>About the same as me</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More than me</a:t>
                      </a:r>
                    </a:p>
                  </a:txBody>
                  <a:tcPr/>
                </a:tc>
              </a:tr>
            </a:tbl>
          </a:graphicData>
        </a:graphic>
      </p:graphicFrame>
      <p:sp>
        <p:nvSpPr>
          <p:cNvPr id="3" name="Footer Placeholder 2"/>
          <p:cNvSpPr>
            <a:spLocks noGrp="1"/>
          </p:cNvSpPr>
          <p:nvPr>
            <p:ph type="ftr" sz="quarter" idx="11"/>
          </p:nvPr>
        </p:nvSpPr>
        <p:spPr/>
        <p:txBody>
          <a:bodyPr/>
          <a:lstStyle/>
          <a:p>
            <a:pPr>
              <a:defRPr/>
            </a:pPr>
            <a:endParaRPr lang="en-US"/>
          </a:p>
        </p:txBody>
      </p:sp>
      <p:graphicFrame>
        <p:nvGraphicFramePr>
          <p:cNvPr id="6" name="Table 5"/>
          <p:cNvGraphicFramePr>
            <a:graphicFrameLocks noGrp="1"/>
          </p:cNvGraphicFramePr>
          <p:nvPr/>
        </p:nvGraphicFramePr>
        <p:xfrm>
          <a:off x="1447800" y="1600200"/>
          <a:ext cx="6400800" cy="5029206"/>
        </p:xfrm>
        <a:graphic>
          <a:graphicData uri="http://schemas.openxmlformats.org/drawingml/2006/table">
            <a:tbl>
              <a:tblPr firstRow="1" bandRow="1">
                <a:tableStyleId>{5C22544A-7EE6-4342-B048-85BDC9FD1C3A}</a:tableStyleId>
              </a:tblPr>
              <a:tblGrid>
                <a:gridCol w="677732"/>
                <a:gridCol w="5723068"/>
              </a:tblGrid>
              <a:tr h="386862">
                <a:tc>
                  <a:txBody>
                    <a:bodyPr/>
                    <a:lstStyle/>
                    <a:p>
                      <a:r>
                        <a:rPr lang="en-US" dirty="0" smtClean="0"/>
                        <a:t>1</a:t>
                      </a:r>
                      <a:endParaRPr lang="en-US" dirty="0"/>
                    </a:p>
                  </a:txBody>
                  <a:tcPr/>
                </a:tc>
                <a:tc>
                  <a:txBody>
                    <a:bodyPr/>
                    <a:lstStyle/>
                    <a:p>
                      <a:r>
                        <a:rPr lang="en-US" dirty="0" smtClean="0"/>
                        <a:t>Extraversion</a:t>
                      </a:r>
                      <a:endParaRPr lang="en-US" dirty="0"/>
                    </a:p>
                  </a:txBody>
                  <a:tcPr/>
                </a:tc>
              </a:tr>
              <a:tr h="386862">
                <a:tc>
                  <a:txBody>
                    <a:bodyPr/>
                    <a:lstStyle/>
                    <a:p>
                      <a:r>
                        <a:rPr lang="en-US" dirty="0" smtClean="0"/>
                        <a:t>2</a:t>
                      </a:r>
                      <a:endParaRPr lang="en-US" dirty="0"/>
                    </a:p>
                  </a:txBody>
                  <a:tcPr/>
                </a:tc>
                <a:tc>
                  <a:txBody>
                    <a:bodyPr/>
                    <a:lstStyle/>
                    <a:p>
                      <a:r>
                        <a:rPr lang="en-US" dirty="0" smtClean="0"/>
                        <a:t>Conscientiousness</a:t>
                      </a:r>
                      <a:endParaRPr lang="en-US" dirty="0"/>
                    </a:p>
                  </a:txBody>
                  <a:tcPr/>
                </a:tc>
              </a:tr>
              <a:tr h="386862">
                <a:tc>
                  <a:txBody>
                    <a:bodyPr/>
                    <a:lstStyle/>
                    <a:p>
                      <a:r>
                        <a:rPr lang="en-US" dirty="0" smtClean="0"/>
                        <a:t>3</a:t>
                      </a:r>
                      <a:endParaRPr lang="en-US" dirty="0"/>
                    </a:p>
                  </a:txBody>
                  <a:tcPr/>
                </a:tc>
                <a:tc>
                  <a:txBody>
                    <a:bodyPr/>
                    <a:lstStyle/>
                    <a:p>
                      <a:r>
                        <a:rPr lang="en-US" dirty="0" smtClean="0"/>
                        <a:t>Agreeableness</a:t>
                      </a:r>
                      <a:endParaRPr lang="en-US" dirty="0"/>
                    </a:p>
                  </a:txBody>
                  <a:tcPr/>
                </a:tc>
              </a:tr>
              <a:tr h="386862">
                <a:tc>
                  <a:txBody>
                    <a:bodyPr/>
                    <a:lstStyle/>
                    <a:p>
                      <a:r>
                        <a:rPr lang="en-US" dirty="0" smtClean="0"/>
                        <a:t>4</a:t>
                      </a:r>
                      <a:endParaRPr lang="en-US" dirty="0"/>
                    </a:p>
                  </a:txBody>
                  <a:tcPr/>
                </a:tc>
                <a:tc>
                  <a:txBody>
                    <a:bodyPr/>
                    <a:lstStyle/>
                    <a:p>
                      <a:r>
                        <a:rPr lang="en-US" dirty="0" smtClean="0"/>
                        <a:t>Openness</a:t>
                      </a:r>
                      <a:endParaRPr lang="en-US" dirty="0"/>
                    </a:p>
                  </a:txBody>
                  <a:tcPr/>
                </a:tc>
              </a:tr>
              <a:tr h="386862">
                <a:tc>
                  <a:txBody>
                    <a:bodyPr/>
                    <a:lstStyle/>
                    <a:p>
                      <a:r>
                        <a:rPr lang="en-US" dirty="0" smtClean="0"/>
                        <a:t>5</a:t>
                      </a:r>
                      <a:endParaRPr lang="en-US" dirty="0"/>
                    </a:p>
                  </a:txBody>
                  <a:tcPr/>
                </a:tc>
                <a:tc>
                  <a:txBody>
                    <a:bodyPr/>
                    <a:lstStyle/>
                    <a:p>
                      <a:r>
                        <a:rPr lang="en-US" dirty="0" smtClean="0"/>
                        <a:t>Neuroticism</a:t>
                      </a:r>
                      <a:endParaRPr lang="en-US" dirty="0"/>
                    </a:p>
                  </a:txBody>
                  <a:tcPr/>
                </a:tc>
              </a:tr>
              <a:tr h="386862">
                <a:tc>
                  <a:txBody>
                    <a:bodyPr/>
                    <a:lstStyle/>
                    <a:p>
                      <a:r>
                        <a:rPr lang="en-US" dirty="0" smtClean="0"/>
                        <a:t>6</a:t>
                      </a:r>
                      <a:endParaRPr lang="en-US" dirty="0"/>
                    </a:p>
                  </a:txBody>
                  <a:tcPr/>
                </a:tc>
                <a:tc>
                  <a:txBody>
                    <a:bodyPr/>
                    <a:lstStyle/>
                    <a:p>
                      <a:r>
                        <a:rPr lang="en-US" dirty="0" smtClean="0"/>
                        <a:t>Age</a:t>
                      </a:r>
                      <a:endParaRPr lang="en-US" dirty="0"/>
                    </a:p>
                  </a:txBody>
                  <a:tcPr/>
                </a:tc>
              </a:tr>
              <a:tr h="386862">
                <a:tc>
                  <a:txBody>
                    <a:bodyPr/>
                    <a:lstStyle/>
                    <a:p>
                      <a:r>
                        <a:rPr lang="en-US" dirty="0" smtClean="0"/>
                        <a:t>7</a:t>
                      </a:r>
                      <a:endParaRPr lang="en-US" dirty="0"/>
                    </a:p>
                  </a:txBody>
                  <a:tcPr/>
                </a:tc>
                <a:tc>
                  <a:txBody>
                    <a:bodyPr/>
                    <a:lstStyle/>
                    <a:p>
                      <a:r>
                        <a:rPr lang="en-US" dirty="0" smtClean="0"/>
                        <a:t>Height</a:t>
                      </a:r>
                      <a:endParaRPr lang="en-US" dirty="0"/>
                    </a:p>
                  </a:txBody>
                  <a:tcPr/>
                </a:tc>
              </a:tr>
              <a:tr h="386862">
                <a:tc>
                  <a:txBody>
                    <a:bodyPr/>
                    <a:lstStyle/>
                    <a:p>
                      <a:r>
                        <a:rPr lang="en-US" dirty="0" smtClean="0"/>
                        <a:t>8</a:t>
                      </a:r>
                      <a:endParaRPr lang="en-US" dirty="0"/>
                    </a:p>
                  </a:txBody>
                  <a:tcPr/>
                </a:tc>
                <a:tc>
                  <a:txBody>
                    <a:bodyPr/>
                    <a:lstStyle/>
                    <a:p>
                      <a:r>
                        <a:rPr lang="en-US" dirty="0" smtClean="0"/>
                        <a:t>Education</a:t>
                      </a:r>
                      <a:endParaRPr lang="en-US" dirty="0"/>
                    </a:p>
                  </a:txBody>
                  <a:tcPr/>
                </a:tc>
              </a:tr>
              <a:tr h="386862">
                <a:tc>
                  <a:txBody>
                    <a:bodyPr/>
                    <a:lstStyle/>
                    <a:p>
                      <a:r>
                        <a:rPr lang="en-US" dirty="0" smtClean="0"/>
                        <a:t>9</a:t>
                      </a:r>
                      <a:endParaRPr lang="en-US" dirty="0"/>
                    </a:p>
                  </a:txBody>
                  <a:tcPr/>
                </a:tc>
                <a:tc>
                  <a:txBody>
                    <a:bodyPr/>
                    <a:lstStyle/>
                    <a:p>
                      <a:r>
                        <a:rPr lang="en-US" dirty="0" smtClean="0"/>
                        <a:t>Intelligence</a:t>
                      </a:r>
                      <a:endParaRPr lang="en-US" dirty="0"/>
                    </a:p>
                  </a:txBody>
                  <a:tcPr/>
                </a:tc>
              </a:tr>
              <a:tr h="386862">
                <a:tc>
                  <a:txBody>
                    <a:bodyPr/>
                    <a:lstStyle/>
                    <a:p>
                      <a:r>
                        <a:rPr lang="en-US" dirty="0" smtClean="0"/>
                        <a:t>10 </a:t>
                      </a:r>
                      <a:endParaRPr lang="en-US" dirty="0"/>
                    </a:p>
                  </a:txBody>
                  <a:tcPr/>
                </a:tc>
                <a:tc>
                  <a:txBody>
                    <a:bodyPr/>
                    <a:lstStyle/>
                    <a:p>
                      <a:r>
                        <a:rPr lang="en-US" dirty="0" smtClean="0"/>
                        <a:t>Good Looks</a:t>
                      </a:r>
                      <a:endParaRPr lang="en-US" dirty="0"/>
                    </a:p>
                  </a:txBody>
                  <a:tcPr/>
                </a:tc>
              </a:tr>
              <a:tr h="386862">
                <a:tc>
                  <a:txBody>
                    <a:bodyPr/>
                    <a:lstStyle/>
                    <a:p>
                      <a:r>
                        <a:rPr lang="en-US" dirty="0" smtClean="0"/>
                        <a:t>11</a:t>
                      </a:r>
                      <a:endParaRPr lang="en-US" dirty="0"/>
                    </a:p>
                  </a:txBody>
                  <a:tcPr/>
                </a:tc>
                <a:tc>
                  <a:txBody>
                    <a:bodyPr/>
                    <a:lstStyle/>
                    <a:p>
                      <a:r>
                        <a:rPr lang="en-US" dirty="0" smtClean="0"/>
                        <a:t>Social Status</a:t>
                      </a:r>
                      <a:endParaRPr lang="en-US" dirty="0"/>
                    </a:p>
                  </a:txBody>
                  <a:tcPr/>
                </a:tc>
              </a:tr>
              <a:tr h="386862">
                <a:tc>
                  <a:txBody>
                    <a:bodyPr/>
                    <a:lstStyle/>
                    <a:p>
                      <a:r>
                        <a:rPr lang="en-US" dirty="0" smtClean="0"/>
                        <a:t>12</a:t>
                      </a:r>
                      <a:endParaRPr lang="en-US" dirty="0"/>
                    </a:p>
                  </a:txBody>
                  <a:tcPr/>
                </a:tc>
                <a:tc>
                  <a:txBody>
                    <a:bodyPr/>
                    <a:lstStyle/>
                    <a:p>
                      <a:r>
                        <a:rPr lang="en-US" dirty="0" smtClean="0"/>
                        <a:t>Spirituality</a:t>
                      </a:r>
                      <a:endParaRPr lang="en-US" dirty="0"/>
                    </a:p>
                  </a:txBody>
                  <a:tcPr/>
                </a:tc>
              </a:tr>
              <a:tr h="386862">
                <a:tc>
                  <a:txBody>
                    <a:bodyPr/>
                    <a:lstStyle/>
                    <a:p>
                      <a:r>
                        <a:rPr lang="en-US" dirty="0" smtClean="0"/>
                        <a:t>13 </a:t>
                      </a:r>
                      <a:endParaRPr lang="en-US" dirty="0"/>
                    </a:p>
                  </a:txBody>
                  <a:tcPr/>
                </a:tc>
                <a:tc>
                  <a:txBody>
                    <a:bodyPr/>
                    <a:lstStyle/>
                    <a:p>
                      <a:r>
                        <a:rPr lang="en-US" dirty="0" smtClean="0"/>
                        <a:t>Dominance</a:t>
                      </a:r>
                      <a:endParaRPr lang="en-US" dirty="0"/>
                    </a:p>
                  </a:txBody>
                  <a:tcPr/>
                </a:tc>
              </a:tr>
            </a:tbl>
          </a:graphicData>
        </a:graphic>
      </p:graphicFrame>
      <p:pic>
        <p:nvPicPr>
          <p:cNvPr id="8" name="Picture 7" descr="hearts.png"/>
          <p:cNvPicPr>
            <a:picLocks noChangeAspect="1"/>
          </p:cNvPicPr>
          <p:nvPr/>
        </p:nvPicPr>
        <p:blipFill>
          <a:blip r:embed="rId3" cstate="print"/>
          <a:stretch>
            <a:fillRect/>
          </a:stretch>
        </p:blipFill>
        <p:spPr>
          <a:xfrm>
            <a:off x="4038600" y="2971800"/>
            <a:ext cx="3762900" cy="2362200"/>
          </a:xfrm>
          <a:prstGeom prst="rect">
            <a:avLst/>
          </a:prstGeom>
          <a:solidFill>
            <a:schemeClr val="bg1">
              <a:alpha val="0"/>
            </a:schemeClr>
          </a:solid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dirty="0" smtClean="0"/>
              <a:t>Overview	</a:t>
            </a:r>
            <a:endParaRPr lang="en-US" dirty="0"/>
          </a:p>
        </p:txBody>
      </p:sp>
      <p:sp>
        <p:nvSpPr>
          <p:cNvPr id="7" name="Content Placeholder 6"/>
          <p:cNvSpPr>
            <a:spLocks noGrp="1"/>
          </p:cNvSpPr>
          <p:nvPr>
            <p:ph idx="1"/>
          </p:nvPr>
        </p:nvSpPr>
        <p:spPr/>
        <p:txBody>
          <a:bodyPr>
            <a:normAutofit/>
          </a:bodyPr>
          <a:lstStyle/>
          <a:p>
            <a:r>
              <a:rPr lang="en-US" sz="3200" dirty="0" smtClean="0"/>
              <a:t>What leads to attraction?</a:t>
            </a:r>
          </a:p>
          <a:p>
            <a:pPr lvl="1"/>
            <a:r>
              <a:rPr lang="en-US" sz="2800" dirty="0" smtClean="0"/>
              <a:t>Proximity</a:t>
            </a:r>
          </a:p>
          <a:p>
            <a:pPr lvl="2"/>
            <a:r>
              <a:rPr lang="en-US" sz="2800" dirty="0" smtClean="0"/>
              <a:t>Mere exposure</a:t>
            </a:r>
          </a:p>
          <a:p>
            <a:pPr lvl="1"/>
            <a:r>
              <a:rPr lang="en-US" sz="2800" dirty="0" smtClean="0"/>
              <a:t>Physical attractiveness</a:t>
            </a:r>
          </a:p>
          <a:p>
            <a:pPr lvl="1"/>
            <a:r>
              <a:rPr lang="en-US" sz="2800" dirty="0" smtClean="0"/>
              <a:t>Similarity</a:t>
            </a:r>
          </a:p>
          <a:p>
            <a:pPr lvl="2"/>
            <a:r>
              <a:rPr lang="en-US" sz="2800" dirty="0" smtClean="0"/>
              <a:t>Matching</a:t>
            </a:r>
          </a:p>
          <a:p>
            <a:pPr lvl="2"/>
            <a:r>
              <a:rPr lang="en-US" sz="2800" dirty="0" smtClean="0"/>
              <a:t>Mimicry</a:t>
            </a:r>
          </a:p>
        </p:txBody>
      </p:sp>
      <p:sp>
        <p:nvSpPr>
          <p:cNvPr id="2" name="Footer Placeholder 1"/>
          <p:cNvSpPr>
            <a:spLocks noGrp="1"/>
          </p:cNvSpPr>
          <p:nvPr>
            <p:ph type="ftr" sz="quarter" idx="11"/>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Psychological Attraction</a:t>
            </a:r>
            <a:endParaRPr lang="en-US" dirty="0"/>
          </a:p>
        </p:txBody>
      </p:sp>
      <p:sp>
        <p:nvSpPr>
          <p:cNvPr id="3" name="Content Placeholder 2"/>
          <p:cNvSpPr>
            <a:spLocks noGrp="1"/>
          </p:cNvSpPr>
          <p:nvPr>
            <p:ph idx="1"/>
          </p:nvPr>
        </p:nvSpPr>
        <p:spPr/>
        <p:txBody>
          <a:bodyPr/>
          <a:lstStyle/>
          <a:p>
            <a:r>
              <a:rPr lang="en-US" dirty="0"/>
              <a:t>Physical Proximity</a:t>
            </a:r>
          </a:p>
          <a:p>
            <a:endParaRPr lang="en-US" dirty="0"/>
          </a:p>
          <a:p>
            <a:r>
              <a:rPr lang="en-US" dirty="0"/>
              <a:t>Personal Rewards (Reciprocal Liking)</a:t>
            </a:r>
          </a:p>
          <a:p>
            <a:endParaRPr lang="en-US" dirty="0"/>
          </a:p>
          <a:p>
            <a:r>
              <a:rPr lang="en-US" dirty="0"/>
              <a:t>Attitude Similarity</a:t>
            </a:r>
          </a:p>
          <a:p>
            <a:endParaRPr lang="en-US" dirty="0"/>
          </a:p>
          <a:p>
            <a:r>
              <a:rPr lang="en-US" dirty="0"/>
              <a:t>Physical Appearance</a:t>
            </a:r>
          </a:p>
          <a:p>
            <a:endParaRPr lang="en-US" dirty="0"/>
          </a:p>
        </p:txBody>
      </p:sp>
      <p:sp>
        <p:nvSpPr>
          <p:cNvPr id="4" name="Footer Placeholder 3"/>
          <p:cNvSpPr>
            <a:spLocks noGrp="1"/>
          </p:cNvSpPr>
          <p:nvPr>
            <p:ph type="ftr" sz="quarter" idx="11"/>
          </p:nvPr>
        </p:nvSpPr>
        <p:spPr/>
        <p:txBody>
          <a:bodyPr/>
          <a:lstStyle/>
          <a:p>
            <a:pPr>
              <a:defRPr/>
            </a:pPr>
            <a:endParaRPr lang="en-US"/>
          </a:p>
        </p:txBody>
      </p:sp>
    </p:spTree>
    <p:extLst>
      <p:ext uri="{BB962C8B-B14F-4D97-AF65-F5344CB8AC3E}">
        <p14:creationId xmlns:p14="http://schemas.microsoft.com/office/powerpoint/2010/main" val="3209749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Implicit Egotism</a:t>
            </a:r>
            <a:endParaRPr lang="en-US" dirty="0"/>
          </a:p>
        </p:txBody>
      </p:sp>
      <p:sp>
        <p:nvSpPr>
          <p:cNvPr id="3" name="Content Placeholder 2"/>
          <p:cNvSpPr>
            <a:spLocks noGrp="1"/>
          </p:cNvSpPr>
          <p:nvPr>
            <p:ph idx="1"/>
          </p:nvPr>
        </p:nvSpPr>
        <p:spPr/>
        <p:txBody>
          <a:bodyPr/>
          <a:lstStyle/>
          <a:p>
            <a:r>
              <a:rPr lang="en-US" dirty="0"/>
              <a:t>Liking things or people who are associated with ourselves in superficial ways</a:t>
            </a:r>
          </a:p>
          <a:p>
            <a:endParaRPr lang="en-US" dirty="0"/>
          </a:p>
          <a:p>
            <a:r>
              <a:rPr lang="en-US" dirty="0"/>
              <a:t>Birthdays, name similarity, any similarity </a:t>
            </a:r>
            <a:r>
              <a:rPr lang="en-US" dirty="0">
                <a:sym typeface="Wingdings" pitchFamily="2" charset="2"/>
              </a:rPr>
              <a:t>, age, religion and race, emotional experience, sense of humor, intelligence, morning or evening person</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pPr>
              <a:defRPr/>
            </a:pPr>
            <a:endParaRPr lang="en-US"/>
          </a:p>
        </p:txBody>
      </p:sp>
    </p:spTree>
    <p:extLst>
      <p:ext uri="{BB962C8B-B14F-4D97-AF65-F5344CB8AC3E}">
        <p14:creationId xmlns:p14="http://schemas.microsoft.com/office/powerpoint/2010/main" val="2965077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Classical Conditioning</a:t>
            </a:r>
            <a:endParaRPr lang="en-US" dirty="0"/>
          </a:p>
        </p:txBody>
      </p:sp>
      <p:sp>
        <p:nvSpPr>
          <p:cNvPr id="3" name="Content Placeholder 2"/>
          <p:cNvSpPr>
            <a:spLocks noGrp="1"/>
          </p:cNvSpPr>
          <p:nvPr>
            <p:ph idx="1"/>
          </p:nvPr>
        </p:nvSpPr>
        <p:spPr/>
        <p:txBody>
          <a:bodyPr/>
          <a:lstStyle/>
          <a:p>
            <a:r>
              <a:rPr lang="en-US" dirty="0"/>
              <a:t>You will like people with whom you associate positive things.</a:t>
            </a:r>
          </a:p>
          <a:p>
            <a:endParaRPr lang="en-US" dirty="0"/>
          </a:p>
          <a:p>
            <a:r>
              <a:rPr lang="en-US" dirty="0"/>
              <a:t>Dislike those with whom we </a:t>
            </a:r>
            <a:endParaRPr lang="en-US" dirty="0" smtClean="0"/>
          </a:p>
          <a:p>
            <a:pPr marL="0" indent="0">
              <a:buNone/>
            </a:pPr>
            <a:r>
              <a:rPr lang="en-US" dirty="0" smtClean="0"/>
              <a:t>associate </a:t>
            </a:r>
            <a:r>
              <a:rPr lang="en-US" dirty="0"/>
              <a:t>negative </a:t>
            </a:r>
            <a:r>
              <a:rPr lang="en-US" dirty="0" smtClean="0"/>
              <a:t>things</a:t>
            </a:r>
            <a:r>
              <a:rPr lang="en-US" dirty="0"/>
              <a:t> </a:t>
            </a:r>
            <a:endParaRPr lang="en-US" dirty="0" smtClean="0"/>
          </a:p>
          <a:p>
            <a:pPr marL="0" indent="0">
              <a:buNone/>
            </a:pPr>
            <a:r>
              <a:rPr lang="en-US" dirty="0" smtClean="0"/>
              <a:t>(escape </a:t>
            </a:r>
            <a:r>
              <a:rPr lang="en-US" dirty="0"/>
              <a:t>conditioning</a:t>
            </a:r>
            <a:r>
              <a:rPr lang="en-US" dirty="0" smtClean="0"/>
              <a:t>).</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pPr>
              <a:defRPr/>
            </a:pP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743200"/>
            <a:ext cx="2581275"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4666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Self-Verification</a:t>
            </a:r>
            <a:endParaRPr lang="en-US" dirty="0"/>
          </a:p>
        </p:txBody>
      </p:sp>
      <p:sp>
        <p:nvSpPr>
          <p:cNvPr id="3" name="Content Placeholder 2"/>
          <p:cNvSpPr>
            <a:spLocks noGrp="1"/>
          </p:cNvSpPr>
          <p:nvPr>
            <p:ph idx="1"/>
          </p:nvPr>
        </p:nvSpPr>
        <p:spPr/>
        <p:txBody>
          <a:bodyPr/>
          <a:lstStyle/>
          <a:p>
            <a:r>
              <a:rPr lang="en-US" dirty="0"/>
              <a:t>People with positive self-concepts prefer positive feedback and people with negative self-concepts prefer negative feedback.</a:t>
            </a:r>
          </a:p>
          <a:p>
            <a:endParaRPr lang="en-US" dirty="0"/>
          </a:p>
          <a:p>
            <a:r>
              <a:rPr lang="en-US" dirty="0"/>
              <a:t>Choose partners who evaluate them favorably or negatively</a:t>
            </a:r>
          </a:p>
          <a:p>
            <a:pPr marL="0" indent="0">
              <a:buNone/>
            </a:pPr>
            <a:endParaRPr lang="en-US" dirty="0"/>
          </a:p>
        </p:txBody>
      </p:sp>
      <p:sp>
        <p:nvSpPr>
          <p:cNvPr id="4" name="Footer Placeholder 3"/>
          <p:cNvSpPr>
            <a:spLocks noGrp="1"/>
          </p:cNvSpPr>
          <p:nvPr>
            <p:ph type="ftr" sz="quarter" idx="11"/>
          </p:nvPr>
        </p:nvSpPr>
        <p:spPr/>
        <p:txBody>
          <a:bodyPr/>
          <a:lstStyle/>
          <a:p>
            <a:pPr>
              <a:defRPr/>
            </a:pPr>
            <a:endParaRPr lang="en-US"/>
          </a:p>
        </p:txBody>
      </p:sp>
    </p:spTree>
    <p:extLst>
      <p:ext uri="{BB962C8B-B14F-4D97-AF65-F5344CB8AC3E}">
        <p14:creationId xmlns:p14="http://schemas.microsoft.com/office/powerpoint/2010/main" val="1441387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609600" y="381000"/>
            <a:ext cx="8229600" cy="1143000"/>
          </a:xfrm>
        </p:spPr>
        <p:txBody>
          <a:bodyPr/>
          <a:lstStyle/>
          <a:p>
            <a:pPr algn="ctr" eaLnBrk="1" hangingPunct="1">
              <a:defRPr/>
            </a:pPr>
            <a:r>
              <a:rPr lang="en-US" dirty="0" smtClean="0"/>
              <a:t>Attraction-Proximity</a:t>
            </a:r>
          </a:p>
        </p:txBody>
      </p:sp>
      <p:sp>
        <p:nvSpPr>
          <p:cNvPr id="250883" name="Rectangle 3"/>
          <p:cNvSpPr>
            <a:spLocks noGrp="1" noChangeArrowheads="1"/>
          </p:cNvSpPr>
          <p:nvPr>
            <p:ph idx="1"/>
          </p:nvPr>
        </p:nvSpPr>
        <p:spPr>
          <a:xfrm>
            <a:off x="457200" y="1600200"/>
            <a:ext cx="6324600" cy="4876800"/>
          </a:xfrm>
        </p:spPr>
        <p:txBody>
          <a:bodyPr/>
          <a:lstStyle/>
          <a:p>
            <a:pPr eaLnBrk="1" hangingPunct="1">
              <a:defRPr/>
            </a:pPr>
            <a:r>
              <a:rPr lang="en-US" sz="2800" dirty="0" smtClean="0"/>
              <a:t>Proximity: We tend to like people who are closer to us</a:t>
            </a:r>
          </a:p>
          <a:p>
            <a:pPr eaLnBrk="1" hangingPunct="1">
              <a:defRPr/>
            </a:pPr>
            <a:endParaRPr lang="en-US" dirty="0" smtClean="0"/>
          </a:p>
          <a:p>
            <a:pPr eaLnBrk="1" hangingPunct="1">
              <a:defRPr/>
            </a:pPr>
            <a:r>
              <a:rPr lang="en-US" sz="2800" dirty="0" err="1" smtClean="0"/>
              <a:t>Festinger</a:t>
            </a:r>
            <a:r>
              <a:rPr lang="en-US" sz="2800" dirty="0" smtClean="0"/>
              <a:t> et al. (1950s): friendship patterns in dormitories </a:t>
            </a:r>
          </a:p>
          <a:p>
            <a:pPr lvl="1" eaLnBrk="1" hangingPunct="1">
              <a:defRPr/>
            </a:pPr>
            <a:r>
              <a:rPr lang="en-US" sz="2800" dirty="0" smtClean="0"/>
              <a:t>Closer friends with people who lived near</a:t>
            </a:r>
          </a:p>
        </p:txBody>
      </p:sp>
      <p:sp>
        <p:nvSpPr>
          <p:cNvPr id="2" name="Footer Placeholder 1"/>
          <p:cNvSpPr>
            <a:spLocks noGrp="1"/>
          </p:cNvSpPr>
          <p:nvPr>
            <p:ph type="ftr" sz="quarter" idx="11"/>
          </p:nvPr>
        </p:nvSpPr>
        <p:spPr/>
        <p:txBody>
          <a:bodyPr/>
          <a:lstStyle/>
          <a:p>
            <a:pPr>
              <a:defRPr/>
            </a:pPr>
            <a:endParaRPr lang="en-US"/>
          </a:p>
        </p:txBody>
      </p:sp>
      <p:pic>
        <p:nvPicPr>
          <p:cNvPr id="94212" name="Picture 3" descr="zac and vanessa.jpg"/>
          <p:cNvPicPr>
            <a:picLocks noChangeAspect="1"/>
          </p:cNvPicPr>
          <p:nvPr/>
        </p:nvPicPr>
        <p:blipFill>
          <a:blip r:embed="rId3" cstate="print"/>
          <a:srcRect/>
          <a:stretch>
            <a:fillRect/>
          </a:stretch>
        </p:blipFill>
        <p:spPr bwMode="auto">
          <a:xfrm>
            <a:off x="6705600" y="1447800"/>
            <a:ext cx="2438400" cy="4073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2838</TotalTime>
  <Words>1348</Words>
  <Application>Microsoft Office PowerPoint</Application>
  <PresentationFormat>On-screen Show (4:3)</PresentationFormat>
  <Paragraphs>174</Paragraphs>
  <Slides>21</Slides>
  <Notes>7</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 Attraction</vt:lpstr>
      <vt:lpstr>Attraction and Relationships</vt:lpstr>
      <vt:lpstr>Ideal Qualities in a Romantic Partner</vt:lpstr>
      <vt:lpstr>Overview </vt:lpstr>
      <vt:lpstr>Psychological Attraction</vt:lpstr>
      <vt:lpstr>Implicit Egotism</vt:lpstr>
      <vt:lpstr>Classical Conditioning</vt:lpstr>
      <vt:lpstr>Self-Verification</vt:lpstr>
      <vt:lpstr>Attraction-Proximity</vt:lpstr>
      <vt:lpstr>Proximity</vt:lpstr>
      <vt:lpstr>Preferred Qualities in Partners (Buss et al., 1986)</vt:lpstr>
      <vt:lpstr>Similarity</vt:lpstr>
      <vt:lpstr>Similarity</vt:lpstr>
      <vt:lpstr>Proportion of Similarity</vt:lpstr>
      <vt:lpstr>Or…</vt:lpstr>
      <vt:lpstr>Mimicry-Similarity in Behavior</vt:lpstr>
      <vt:lpstr>Mimicry: Similarity in Behavior</vt:lpstr>
      <vt:lpstr>People get more similar over time</vt:lpstr>
      <vt:lpstr>Similarity to Pets</vt:lpstr>
      <vt:lpstr>When all else fails…</vt:lpstr>
      <vt:lpstr>Conclusions-Summary</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 Selection</dc:title>
  <dc:creator>Kathleen</dc:creator>
  <cp:lastModifiedBy>Ronak Ray</cp:lastModifiedBy>
  <cp:revision>144</cp:revision>
  <cp:lastPrinted>2013-02-06T16:55:33Z</cp:lastPrinted>
  <dcterms:created xsi:type="dcterms:W3CDTF">2010-04-14T14:39:33Z</dcterms:created>
  <dcterms:modified xsi:type="dcterms:W3CDTF">2016-02-17T22:34:20Z</dcterms:modified>
</cp:coreProperties>
</file>